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57" r:id="rId3"/>
    <p:sldId id="271" r:id="rId4"/>
    <p:sldId id="258" r:id="rId5"/>
    <p:sldId id="259" r:id="rId6"/>
    <p:sldId id="260" r:id="rId7"/>
    <p:sldId id="261" r:id="rId8"/>
    <p:sldId id="288" r:id="rId9"/>
    <p:sldId id="262" r:id="rId10"/>
    <p:sldId id="263" r:id="rId11"/>
    <p:sldId id="264" r:id="rId12"/>
    <p:sldId id="274" r:id="rId13"/>
    <p:sldId id="275" r:id="rId14"/>
    <p:sldId id="280" r:id="rId15"/>
    <p:sldId id="277" r:id="rId16"/>
    <p:sldId id="265" r:id="rId17"/>
    <p:sldId id="278" r:id="rId18"/>
    <p:sldId id="285" r:id="rId19"/>
    <p:sldId id="266" r:id="rId20"/>
    <p:sldId id="279" r:id="rId21"/>
    <p:sldId id="267" r:id="rId22"/>
    <p:sldId id="268" r:id="rId23"/>
    <p:sldId id="269" r:id="rId24"/>
    <p:sldId id="287" r:id="rId25"/>
    <p:sldId id="270" r:id="rId26"/>
    <p:sldId id="281" r:id="rId27"/>
    <p:sldId id="286" r:id="rId28"/>
    <p:sldId id="282" r:id="rId29"/>
    <p:sldId id="283"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p:scale>
          <a:sx n="78" d="100"/>
          <a:sy n="78" d="100"/>
        </p:scale>
        <p:origin x="-1146"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35BE8-6A50-4ED3-A439-74FD46D1544F}" type="datetimeFigureOut">
              <a:rPr lang="tr-TR" smtClean="0"/>
              <a:t>04.11.2019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CA8F9-C147-46FD-99CF-8FDB9B7552A8}" type="slidenum">
              <a:rPr lang="tr-TR" smtClean="0"/>
              <a:t>‹#›</a:t>
            </a:fld>
            <a:endParaRPr lang="tr-TR"/>
          </a:p>
        </p:txBody>
      </p:sp>
    </p:spTree>
    <p:extLst>
      <p:ext uri="{BB962C8B-B14F-4D97-AF65-F5344CB8AC3E}">
        <p14:creationId xmlns:p14="http://schemas.microsoft.com/office/powerpoint/2010/main" val="188986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A9CA8F9-C147-46FD-99CF-8FDB9B7552A8}" type="slidenum">
              <a:rPr lang="tr-TR" smtClean="0"/>
              <a:t>25</a:t>
            </a:fld>
            <a:endParaRPr lang="tr-TR"/>
          </a:p>
        </p:txBody>
      </p:sp>
    </p:spTree>
    <p:extLst>
      <p:ext uri="{BB962C8B-B14F-4D97-AF65-F5344CB8AC3E}">
        <p14:creationId xmlns:p14="http://schemas.microsoft.com/office/powerpoint/2010/main" val="371061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A23720DD-5B6D-40BF-8493-A6B52D484E6B}" type="datetimeFigureOut">
              <a:rPr lang="tr-TR" smtClean="0"/>
              <a:t>04.11.2019</a:t>
            </a:fld>
            <a:endParaRPr lang="tr-T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302176B-0E47-46AC-8F43-DAB4B8A37D06}" type="slidenum">
              <a:rPr lang="tr-TR" smtClean="0"/>
              <a:t>‹#›</a:t>
            </a:fld>
            <a:endParaRPr lang="tr-T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311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04.11.2019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0115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04.11.2019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0887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04.11.2019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4654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A23720DD-5B6D-40BF-8493-A6B52D484E6B}" type="datetimeFigureOut">
              <a:rPr lang="tr-TR" smtClean="0"/>
              <a:t>04.11.2019</a:t>
            </a:fld>
            <a:endParaRPr lang="tr-T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302176B-0E47-46AC-8F43-DAB4B8A37D06}" type="slidenum">
              <a:rPr lang="tr-TR" smtClean="0"/>
              <a:t>‹#›</a:t>
            </a:fld>
            <a:endParaRPr lang="tr-T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643000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04.11.2019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02134060"/>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941832" y="2909102"/>
            <a:ext cx="361188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75398" y="2909102"/>
            <a:ext cx="361188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04.11.2019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83727494"/>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04.11.2019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7877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04.11.2019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963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573789" y="6375679"/>
            <a:ext cx="925016" cy="348462"/>
          </a:xfrm>
        </p:spPr>
        <p:txBody>
          <a:bodyPr/>
          <a:lstStyle/>
          <a:p>
            <a:fld id="{A23720DD-5B6D-40BF-8493-A6B52D484E6B}" type="datetimeFigureOut">
              <a:rPr lang="tr-TR" smtClean="0"/>
              <a:t>04.11.2019</a:t>
            </a:fld>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68261" y="6375679"/>
            <a:ext cx="924342" cy="345796"/>
          </a:xfrm>
        </p:spPr>
        <p:txBody>
          <a:bodyPr/>
          <a:lstStyle/>
          <a:p>
            <a:fld id="{F302176B-0E47-46AC-8F43-DAB4B8A37D06}" type="slidenum">
              <a:rPr lang="tr-TR" smtClean="0"/>
              <a:t>‹#›</a:t>
            </a:fld>
            <a:endParaRPr lang="tr-T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9828773"/>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574463" y="6375679"/>
            <a:ext cx="924342" cy="348462"/>
          </a:xfrm>
        </p:spPr>
        <p:txBody>
          <a:bodyPr/>
          <a:lstStyle/>
          <a:p>
            <a:fld id="{A23720DD-5B6D-40BF-8493-A6B52D484E6B}" type="datetimeFigureOut">
              <a:rPr lang="tr-TR" smtClean="0"/>
              <a:t>04.11.2019</a:t>
            </a:fld>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56153" y="6375679"/>
            <a:ext cx="947460" cy="345796"/>
          </a:xfrm>
        </p:spPr>
        <p:txBody>
          <a:bodyPr/>
          <a:lstStyle/>
          <a:p>
            <a:fld id="{F302176B-0E47-46AC-8F43-DAB4B8A37D06}" type="slidenum">
              <a:rPr lang="tr-TR" smtClean="0"/>
              <a:t>‹#›</a:t>
            </a:fld>
            <a:endParaRPr lang="tr-T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607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A23720DD-5B6D-40BF-8493-A6B52D484E6B}" type="datetimeFigureOut">
              <a:rPr lang="tr-TR" smtClean="0"/>
              <a:t>04.11.2019</a:t>
            </a:fld>
            <a:endParaRPr lang="tr-T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302176B-0E47-46AC-8F43-DAB4B8A37D06}" type="slidenum">
              <a:rPr lang="tr-TR" smtClean="0"/>
              <a:t>‹#›</a:t>
            </a:fld>
            <a:endParaRPr lang="tr-T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1954148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yetiskin.tbm.org.tr/Teknoloji-Bagimliligi" TargetMode="External"/><Relationship Id="rId2" Type="http://schemas.openxmlformats.org/officeDocument/2006/relationships/hyperlink" Target="http://ebeveyn.tbm.org.tr/Teknoloji-Bagimlilig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2348880"/>
            <a:ext cx="7128792" cy="1296144"/>
          </a:xfrm>
        </p:spPr>
        <p:txBody>
          <a:bodyPr/>
          <a:lstStyle/>
          <a:p>
            <a:r>
              <a:rPr lang="tr-TR" dirty="0" err="1" smtClean="0"/>
              <a:t>Teknolojİ</a:t>
            </a:r>
            <a:r>
              <a:rPr lang="tr-TR" dirty="0" smtClean="0"/>
              <a:t> Bağımlılığı</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62197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476672"/>
            <a:ext cx="7509520" cy="4525963"/>
          </a:xfrm>
        </p:spPr>
        <p:txBody>
          <a:bodyPr>
            <a:normAutofit/>
          </a:bodyPr>
          <a:lstStyle/>
          <a:p>
            <a:r>
              <a:rPr lang="tr-TR" dirty="0">
                <a:solidFill>
                  <a:schemeClr val="tx1"/>
                </a:solidFill>
                <a:latin typeface="Comic Sans MS" panose="030F0702030302020204" pitchFamily="66" charset="0"/>
              </a:rPr>
              <a:t>Sorumlulukların ihmali</a:t>
            </a:r>
          </a:p>
          <a:p>
            <a:r>
              <a:rPr lang="tr-TR" dirty="0">
                <a:solidFill>
                  <a:schemeClr val="tx1"/>
                </a:solidFill>
                <a:latin typeface="Comic Sans MS" panose="030F0702030302020204" pitchFamily="66" charset="0"/>
              </a:rPr>
              <a:t>Yalan söylemesi</a:t>
            </a:r>
          </a:p>
          <a:p>
            <a:r>
              <a:rPr lang="tr-TR" dirty="0" smtClean="0">
                <a:solidFill>
                  <a:schemeClr val="tx1"/>
                </a:solidFill>
                <a:latin typeface="Comic Sans MS" panose="030F0702030302020204" pitchFamily="66" charset="0"/>
              </a:rPr>
              <a:t>Sürenin hangi günlük aktivitelerden vazgeçilerek kullanıldığı</a:t>
            </a:r>
          </a:p>
          <a:p>
            <a:r>
              <a:rPr lang="tr-TR" dirty="0" smtClean="0">
                <a:solidFill>
                  <a:schemeClr val="tx1"/>
                </a:solidFill>
                <a:latin typeface="Comic Sans MS" panose="030F0702030302020204" pitchFamily="66" charset="0"/>
              </a:rPr>
              <a:t>Cihazın yokluğunda bireyin huzursuz olup olmadığı ve bu huzursuzluğun düzeyi</a:t>
            </a:r>
          </a:p>
          <a:p>
            <a:r>
              <a:rPr lang="tr-TR" dirty="0" smtClean="0">
                <a:solidFill>
                  <a:schemeClr val="tx1"/>
                </a:solidFill>
                <a:latin typeface="Comic Sans MS" panose="030F0702030302020204" pitchFamily="66" charset="0"/>
              </a:rPr>
              <a:t>Kullanımı bireyin yakınındaki kişilerin huzursuzluğuna ve hoşnutsuzluğuna neden olup olmadığı</a:t>
            </a:r>
          </a:p>
        </p:txBody>
      </p:sp>
      <p:pic>
        <p:nvPicPr>
          <p:cNvPr id="5122"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80752"/>
            <a:ext cx="6477811" cy="306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76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6417"/>
            <a:ext cx="7633742" cy="1324351"/>
          </a:xfrm>
        </p:spPr>
        <p:txBody>
          <a:bodyPr>
            <a:normAutofit fontScale="90000"/>
          </a:bodyPr>
          <a:lstStyle/>
          <a:p>
            <a:pPr algn="ctr"/>
            <a:r>
              <a:rPr lang="tr-TR" dirty="0" smtClean="0"/>
              <a:t>İnternette </a:t>
            </a:r>
            <a:r>
              <a:rPr lang="tr-TR" sz="5400" dirty="0" smtClean="0"/>
              <a:t>Oyun bağımlılığı</a:t>
            </a:r>
            <a:endParaRPr lang="tr-TR" sz="5400" dirty="0"/>
          </a:p>
        </p:txBody>
      </p:sp>
      <p:sp>
        <p:nvSpPr>
          <p:cNvPr id="3" name="İçerik Yer Tutucusu 2"/>
          <p:cNvSpPr>
            <a:spLocks noGrp="1"/>
          </p:cNvSpPr>
          <p:nvPr>
            <p:ph idx="1"/>
          </p:nvPr>
        </p:nvSpPr>
        <p:spPr>
          <a:xfrm>
            <a:off x="785480" y="1504816"/>
            <a:ext cx="7633742" cy="2788280"/>
          </a:xfrm>
        </p:spPr>
        <p:txBody>
          <a:bodyPr>
            <a:normAutofit/>
          </a:bodyPr>
          <a:lstStyle/>
          <a:p>
            <a:r>
              <a:rPr lang="tr-TR" dirty="0">
                <a:solidFill>
                  <a:schemeClr val="tx1"/>
                </a:solidFill>
                <a:latin typeface="Comic Sans MS" panose="030F0702030302020204" pitchFamily="66" charset="0"/>
              </a:rPr>
              <a:t>Giderek oyun başında daha fazla zaman geçirmek</a:t>
            </a:r>
          </a:p>
          <a:p>
            <a:r>
              <a:rPr lang="tr-TR" dirty="0">
                <a:solidFill>
                  <a:schemeClr val="tx1"/>
                </a:solidFill>
                <a:latin typeface="Comic Sans MS" panose="030F0702030302020204" pitchFamily="66" charset="0"/>
              </a:rPr>
              <a:t>Aile ya da arkadaşlarla birlikte vakit geçirmek yerine </a:t>
            </a:r>
          </a:p>
          <a:p>
            <a:pPr marL="0" indent="0">
              <a:buNone/>
            </a:pPr>
            <a:r>
              <a:rPr lang="tr-TR" dirty="0">
                <a:solidFill>
                  <a:schemeClr val="tx1"/>
                </a:solidFill>
                <a:latin typeface="Comic Sans MS" panose="030F0702030302020204" pitchFamily="66" charset="0"/>
              </a:rPr>
              <a:t>oyun oynamayı tercih </a:t>
            </a:r>
            <a:r>
              <a:rPr lang="tr-TR" dirty="0" smtClean="0">
                <a:solidFill>
                  <a:schemeClr val="tx1"/>
                </a:solidFill>
                <a:latin typeface="Comic Sans MS" panose="030F0702030302020204" pitchFamily="66" charset="0"/>
              </a:rPr>
              <a:t>etmek.</a:t>
            </a:r>
          </a:p>
          <a:p>
            <a:r>
              <a:rPr lang="tr-TR" dirty="0">
                <a:solidFill>
                  <a:schemeClr val="tx1"/>
                </a:solidFill>
                <a:latin typeface="Comic Sans MS" panose="030F0702030302020204" pitchFamily="66" charset="0"/>
              </a:rPr>
              <a:t>Oyunlarda alınan başarı ve ilerlemeleri gerçek hayattaki </a:t>
            </a:r>
          </a:p>
          <a:p>
            <a:pPr marL="0" indent="0">
              <a:buNone/>
            </a:pPr>
            <a:r>
              <a:rPr lang="tr-TR" dirty="0">
                <a:solidFill>
                  <a:schemeClr val="tx1"/>
                </a:solidFill>
                <a:latin typeface="Comic Sans MS" panose="030F0702030302020204" pitchFamily="66" charset="0"/>
              </a:rPr>
              <a:t>başarılardan daha çok önemsemeye </a:t>
            </a:r>
            <a:r>
              <a:rPr lang="tr-TR" dirty="0" smtClean="0">
                <a:solidFill>
                  <a:schemeClr val="tx1"/>
                </a:solidFill>
                <a:latin typeface="Comic Sans MS" panose="030F0702030302020204" pitchFamily="66" charset="0"/>
              </a:rPr>
              <a:t>başlamak.</a:t>
            </a:r>
          </a:p>
          <a:p>
            <a:endParaRPr lang="tr-TR" dirty="0">
              <a:solidFill>
                <a:schemeClr val="tx1"/>
              </a:solidFill>
              <a:latin typeface="Comic Sans MS" panose="030F0702030302020204" pitchFamily="66" charset="0"/>
            </a:endParaRPr>
          </a:p>
          <a:p>
            <a:pPr marL="0" indent="0">
              <a:buNone/>
            </a:pPr>
            <a:endParaRPr lang="tr-TR" dirty="0">
              <a:solidFill>
                <a:schemeClr val="tx1"/>
              </a:solidFill>
              <a:latin typeface="Comic Sans MS" panose="030F0702030302020204" pitchFamily="66" charset="0"/>
            </a:endParaRPr>
          </a:p>
          <a:p>
            <a:endParaRPr lang="tr-TR" dirty="0">
              <a:solidFill>
                <a:schemeClr val="tx1"/>
              </a:solidFill>
              <a:latin typeface="Comic Sans MS" panose="030F0702030302020204" pitchFamily="66" charset="0"/>
            </a:endParaRPr>
          </a:p>
        </p:txBody>
      </p:sp>
      <p:sp>
        <p:nvSpPr>
          <p:cNvPr id="5" name="AutoShape 6" descr="oyun baÄÄ±mlÄ±lÄ±Ä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oyun baÄÄ±mlÄ±lÄ±ÄÄ±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78" name="Picture 14" descr="oyun baÄÄ±mlÄ±lÄ±Ä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22" y="3975845"/>
            <a:ext cx="5329450" cy="286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2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İnternette </a:t>
            </a:r>
            <a:r>
              <a:rPr lang="tr-TR" sz="4800" dirty="0"/>
              <a:t>Oyun bağımlılığı</a:t>
            </a:r>
            <a:endParaRPr lang="tr-TR" dirty="0"/>
          </a:p>
        </p:txBody>
      </p:sp>
      <p:sp>
        <p:nvSpPr>
          <p:cNvPr id="3" name="İçerik Yer Tutucusu 2"/>
          <p:cNvSpPr>
            <a:spLocks noGrp="1"/>
          </p:cNvSpPr>
          <p:nvPr>
            <p:ph idx="1"/>
          </p:nvPr>
        </p:nvSpPr>
        <p:spPr>
          <a:xfrm>
            <a:off x="827584" y="1874517"/>
            <a:ext cx="7633742" cy="2562595"/>
          </a:xfrm>
        </p:spPr>
        <p:txBody>
          <a:bodyPr/>
          <a:lstStyle/>
          <a:p>
            <a:r>
              <a:rPr lang="tr-TR" dirty="0">
                <a:solidFill>
                  <a:schemeClr val="tx1"/>
                </a:solidFill>
                <a:latin typeface="Comic Sans MS" panose="030F0702030302020204" pitchFamily="66" charset="0"/>
              </a:rPr>
              <a:t>Aileden uzaklaşmak, oyun başında geçirilen süreyle ilgili</a:t>
            </a:r>
          </a:p>
          <a:p>
            <a:pPr marL="0" indent="0">
              <a:buNone/>
            </a:pPr>
            <a:r>
              <a:rPr lang="tr-TR" dirty="0">
                <a:solidFill>
                  <a:schemeClr val="tx1"/>
                </a:solidFill>
                <a:latin typeface="Comic Sans MS" panose="030F0702030302020204" pitchFamily="66" charset="0"/>
              </a:rPr>
              <a:t>tartışmalar yaşamak.</a:t>
            </a:r>
          </a:p>
          <a:p>
            <a:r>
              <a:rPr lang="tr-TR" dirty="0">
                <a:solidFill>
                  <a:schemeClr val="tx1"/>
                </a:solidFill>
                <a:latin typeface="Comic Sans MS" panose="030F0702030302020204" pitchFamily="66" charset="0"/>
              </a:rPr>
              <a:t>Oyun başında geçirilen fazla süre sonucu notların kötüleşmesi, devamsızlık sorunları, arkadaşlık ilişkilerinin bozulması, uykusuz kalma sorunlarının görülmesi</a:t>
            </a:r>
          </a:p>
          <a:p>
            <a:endParaRPr lang="tr-TR" dirty="0"/>
          </a:p>
        </p:txBody>
      </p:sp>
      <p:sp>
        <p:nvSpPr>
          <p:cNvPr id="4" name="AutoShape 2" descr="oyun baÄÄ±mlÄ±lÄ±Ä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2" name="Picture 4" descr="oyun baÄÄ±mlÄ±lÄ±Ä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571" y="4005064"/>
            <a:ext cx="5129733" cy="263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648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8758" y="382385"/>
            <a:ext cx="7633742" cy="1174407"/>
          </a:xfrm>
        </p:spPr>
        <p:txBody>
          <a:bodyPr/>
          <a:lstStyle/>
          <a:p>
            <a:r>
              <a:rPr lang="tr-TR" dirty="0" err="1" smtClean="0"/>
              <a:t>Mavİ</a:t>
            </a:r>
            <a:r>
              <a:rPr lang="tr-TR" dirty="0" smtClean="0"/>
              <a:t> </a:t>
            </a:r>
            <a:r>
              <a:rPr lang="tr-TR" dirty="0" err="1" smtClean="0"/>
              <a:t>bALİna</a:t>
            </a:r>
            <a:endParaRPr lang="tr-TR" dirty="0"/>
          </a:p>
        </p:txBody>
      </p:sp>
      <p:sp>
        <p:nvSpPr>
          <p:cNvPr id="3" name="İçerik Yer Tutucusu 2"/>
          <p:cNvSpPr>
            <a:spLocks noGrp="1"/>
          </p:cNvSpPr>
          <p:nvPr>
            <p:ph idx="1"/>
          </p:nvPr>
        </p:nvSpPr>
        <p:spPr>
          <a:xfrm>
            <a:off x="755576" y="1268761"/>
            <a:ext cx="7816924" cy="4464496"/>
          </a:xfrm>
        </p:spPr>
        <p:txBody>
          <a:bodyPr>
            <a:normAutofit fontScale="92500"/>
          </a:bodyPr>
          <a:lstStyle/>
          <a:p>
            <a:pPr marL="0" indent="0">
              <a:buNone/>
            </a:pPr>
            <a:r>
              <a:rPr lang="tr-TR" dirty="0" smtClean="0">
                <a:solidFill>
                  <a:schemeClr val="tx1"/>
                </a:solidFill>
                <a:latin typeface="Comic Sans MS" panose="030F0702030302020204" pitchFamily="66" charset="0"/>
              </a:rPr>
              <a:t>Bu oyunun bir söylentiden ibaret olduğu şeklinde düşünceler de mevcuttur. Ancak mevcut bilgilerle bu oyunu anlatacak olursak;</a:t>
            </a:r>
          </a:p>
          <a:p>
            <a:r>
              <a:rPr lang="tr-TR" dirty="0" smtClean="0">
                <a:solidFill>
                  <a:schemeClr val="tx1"/>
                </a:solidFill>
                <a:latin typeface="Comic Sans MS" panose="030F0702030302020204" pitchFamily="66" charset="0"/>
              </a:rPr>
              <a:t>Mavi </a:t>
            </a:r>
            <a:r>
              <a:rPr lang="tr-TR" dirty="0">
                <a:solidFill>
                  <a:schemeClr val="tx1"/>
                </a:solidFill>
                <a:latin typeface="Comic Sans MS" panose="030F0702030302020204" pitchFamily="66" charset="0"/>
              </a:rPr>
              <a:t>Balina </a:t>
            </a:r>
            <a:r>
              <a:rPr lang="tr-TR">
                <a:solidFill>
                  <a:schemeClr val="tx1"/>
                </a:solidFill>
                <a:latin typeface="Comic Sans MS" panose="030F0702030302020204" pitchFamily="66" charset="0"/>
              </a:rPr>
              <a:t>oyununun </a:t>
            </a:r>
            <a:r>
              <a:rPr lang="tr-TR" smtClean="0">
                <a:solidFill>
                  <a:schemeClr val="tx1"/>
                </a:solidFill>
                <a:latin typeface="Comic Sans MS" panose="030F0702030302020204" pitchFamily="66" charset="0"/>
              </a:rPr>
              <a:t>indirilebileceği </a:t>
            </a:r>
            <a:r>
              <a:rPr lang="tr-TR" dirty="0">
                <a:solidFill>
                  <a:schemeClr val="tx1"/>
                </a:solidFill>
                <a:latin typeface="Comic Sans MS" panose="030F0702030302020204" pitchFamily="66" charset="0"/>
              </a:rPr>
              <a:t>bir adres yoktur. </a:t>
            </a:r>
          </a:p>
          <a:p>
            <a:r>
              <a:rPr lang="tr-TR" dirty="0">
                <a:solidFill>
                  <a:schemeClr val="tx1"/>
                </a:solidFill>
                <a:latin typeface="Comic Sans MS" panose="030F0702030302020204" pitchFamily="66" charset="0"/>
              </a:rPr>
              <a:t>Bir virüs olarak bilgisayar, tablet yada akıllı telefonlara iner.</a:t>
            </a:r>
          </a:p>
          <a:p>
            <a:r>
              <a:rPr lang="tr-TR" dirty="0">
                <a:solidFill>
                  <a:schemeClr val="tx1"/>
                </a:solidFill>
                <a:latin typeface="Comic Sans MS" panose="030F0702030302020204" pitchFamily="66" charset="0"/>
              </a:rPr>
              <a:t>50 bölümden oluşmakta ve her bölümde bir görev verilmektedir.</a:t>
            </a:r>
          </a:p>
          <a:p>
            <a:r>
              <a:rPr lang="tr-TR" dirty="0">
                <a:solidFill>
                  <a:schemeClr val="tx1"/>
                </a:solidFill>
                <a:latin typeface="Comic Sans MS" panose="030F0702030302020204" pitchFamily="66" charset="0"/>
              </a:rPr>
              <a:t>İlk görevler yapılması kolay şeyler olurken (karanlıkta otur, korku filmi izle vb.) daha sonralarda görevler tehlikeli hale gelmektedir. Son görevde ise kişinin intihar etmesi istenmektedir.</a:t>
            </a:r>
          </a:p>
          <a:p>
            <a:r>
              <a:rPr lang="tr-TR" dirty="0">
                <a:solidFill>
                  <a:schemeClr val="tx1"/>
                </a:solidFill>
                <a:latin typeface="Comic Sans MS" panose="030F0702030302020204" pitchFamily="66" charset="0"/>
              </a:rPr>
              <a:t>Virüs bir yazılım olduğu için kişinin kullandığı dijital tüm verileri ele geçirerek kişilere oyunu oynaması için şantaj yapmaktadır.</a:t>
            </a:r>
          </a:p>
          <a:p>
            <a:endParaRPr lang="tr-TR" dirty="0">
              <a:solidFill>
                <a:schemeClr val="tx1"/>
              </a:solidFill>
              <a:latin typeface="Comic Sans MS" panose="030F0702030302020204" pitchFamily="66" charset="0"/>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5085184"/>
            <a:ext cx="4187013" cy="1772816"/>
          </a:xfrm>
          <a:prstGeom prst="rect">
            <a:avLst/>
          </a:prstGeom>
        </p:spPr>
      </p:pic>
    </p:spTree>
    <p:extLst>
      <p:ext uri="{BB962C8B-B14F-4D97-AF65-F5344CB8AC3E}">
        <p14:creationId xmlns:p14="http://schemas.microsoft.com/office/powerpoint/2010/main" val="1765928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görevler</a:t>
            </a:r>
            <a:endParaRPr lang="tr-TR" dirty="0"/>
          </a:p>
        </p:txBody>
      </p:sp>
      <p:sp>
        <p:nvSpPr>
          <p:cNvPr id="3" name="İçerik Yer Tutucusu 2"/>
          <p:cNvSpPr>
            <a:spLocks noGrp="1"/>
          </p:cNvSpPr>
          <p:nvPr>
            <p:ph idx="1"/>
          </p:nvPr>
        </p:nvSpPr>
        <p:spPr>
          <a:xfrm>
            <a:off x="938758" y="1196752"/>
            <a:ext cx="7633742" cy="5544616"/>
          </a:xfrm>
        </p:spPr>
        <p:txBody>
          <a:bodyPr>
            <a:normAutofit fontScale="92500"/>
          </a:bodyPr>
          <a:lstStyle/>
          <a:p>
            <a:pPr lvl="0"/>
            <a:r>
              <a:rPr lang="tr-TR" sz="2400" dirty="0">
                <a:solidFill>
                  <a:schemeClr val="tx1"/>
                </a:solidFill>
              </a:rPr>
              <a:t>Kolunuzu derin olmayacak şekilde 3 kez damarlarınızla birlikte kesin ve fotoğrafını gönderin.</a:t>
            </a:r>
          </a:p>
          <a:p>
            <a:pPr lvl="0"/>
            <a:r>
              <a:rPr lang="tr-TR" sz="2400" dirty="0">
                <a:solidFill>
                  <a:schemeClr val="tx1"/>
                </a:solidFill>
              </a:rPr>
              <a:t>Sabah saat 04:20’ de uyan ve çatıya çık ne kadar yüksek o kadar iyi.</a:t>
            </a:r>
          </a:p>
          <a:p>
            <a:pPr lvl="0"/>
            <a:r>
              <a:rPr lang="tr-TR" sz="2400" dirty="0">
                <a:solidFill>
                  <a:schemeClr val="tx1"/>
                </a:solidFill>
              </a:rPr>
              <a:t>Dudağını kes.</a:t>
            </a:r>
          </a:p>
          <a:p>
            <a:pPr lvl="0"/>
            <a:r>
              <a:rPr lang="tr-TR" sz="2400" dirty="0">
                <a:solidFill>
                  <a:schemeClr val="tx1"/>
                </a:solidFill>
              </a:rPr>
              <a:t>Güvenilir olup olmadığınız kontrol edilecek.</a:t>
            </a:r>
          </a:p>
          <a:p>
            <a:pPr lvl="0"/>
            <a:r>
              <a:rPr lang="tr-TR" sz="2400" dirty="0" err="1">
                <a:solidFill>
                  <a:schemeClr val="tx1"/>
                </a:solidFill>
              </a:rPr>
              <a:t>Skype</a:t>
            </a:r>
            <a:r>
              <a:rPr lang="tr-TR" sz="2400" dirty="0">
                <a:solidFill>
                  <a:schemeClr val="tx1"/>
                </a:solidFill>
              </a:rPr>
              <a:t> aracılığı ile bir balina ile konuş.</a:t>
            </a:r>
          </a:p>
          <a:p>
            <a:pPr lvl="0"/>
            <a:r>
              <a:rPr lang="tr-TR" sz="2400" dirty="0">
                <a:solidFill>
                  <a:schemeClr val="tx1"/>
                </a:solidFill>
              </a:rPr>
              <a:t>Kurucu size ölüm tarihinizi söyleyecek ve bunu kabul etmek zorundasınız</a:t>
            </a:r>
            <a:r>
              <a:rPr lang="tr-TR" sz="2400" dirty="0" smtClean="0">
                <a:solidFill>
                  <a:schemeClr val="tx1"/>
                </a:solidFill>
              </a:rPr>
              <a:t>.</a:t>
            </a:r>
          </a:p>
          <a:p>
            <a:pPr lvl="0"/>
            <a:r>
              <a:rPr lang="tr-TR" sz="2400" dirty="0">
                <a:solidFill>
                  <a:schemeClr val="tx1"/>
                </a:solidFill>
              </a:rPr>
              <a:t>Oyunun 29. ve 49. görevleri arasında sabah saat 04.20’de uyanıp gönderilen müzikleri dinleyip korkunç videolar izlemesi isteniyor. Böylece gençler adım adım intihara hazırlanıyor ve 50. görevde yüksek bir yere çıkıp intihar etmesi isteniyor.</a:t>
            </a:r>
          </a:p>
          <a:p>
            <a:endParaRPr lang="tr-TR" dirty="0">
              <a:solidFill>
                <a:schemeClr val="tx1"/>
              </a:solidFill>
            </a:endParaRPr>
          </a:p>
        </p:txBody>
      </p:sp>
    </p:spTree>
    <p:extLst>
      <p:ext uri="{BB962C8B-B14F-4D97-AF65-F5344CB8AC3E}">
        <p14:creationId xmlns:p14="http://schemas.microsoft.com/office/powerpoint/2010/main" val="3607614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2173" y="116632"/>
            <a:ext cx="7633742" cy="2160240"/>
          </a:xfrm>
        </p:spPr>
        <p:txBody>
          <a:bodyPr>
            <a:normAutofit fontScale="90000"/>
          </a:bodyPr>
          <a:lstStyle/>
          <a:p>
            <a:r>
              <a:rPr lang="tr-TR" dirty="0" err="1" smtClean="0"/>
              <a:t>Pubg</a:t>
            </a:r>
            <a:r>
              <a:rPr lang="tr-TR" dirty="0" smtClean="0"/>
              <a:t>, </a:t>
            </a:r>
            <a:r>
              <a:rPr lang="tr-TR" dirty="0" err="1" smtClean="0"/>
              <a:t>mınecraft</a:t>
            </a:r>
            <a:r>
              <a:rPr lang="tr-TR" dirty="0" smtClean="0"/>
              <a:t>, </a:t>
            </a:r>
            <a:r>
              <a:rPr lang="tr-TR" dirty="0" err="1" smtClean="0"/>
              <a:t>league</a:t>
            </a:r>
            <a:r>
              <a:rPr lang="tr-TR" dirty="0" smtClean="0"/>
              <a:t> of </a:t>
            </a:r>
            <a:r>
              <a:rPr lang="tr-TR" dirty="0" err="1" smtClean="0"/>
              <a:t>legends</a:t>
            </a:r>
            <a:r>
              <a:rPr lang="tr-TR" dirty="0" smtClean="0"/>
              <a:t>, </a:t>
            </a:r>
            <a:r>
              <a:rPr lang="tr-TR" dirty="0" err="1" smtClean="0"/>
              <a:t>gta</a:t>
            </a:r>
            <a:r>
              <a:rPr lang="tr-TR" dirty="0" smtClean="0"/>
              <a:t>, </a:t>
            </a:r>
            <a:r>
              <a:rPr lang="tr-TR" dirty="0" err="1" smtClean="0"/>
              <a:t>counter</a:t>
            </a:r>
            <a:r>
              <a:rPr lang="tr-TR" dirty="0" smtClean="0"/>
              <a:t> </a:t>
            </a:r>
            <a:r>
              <a:rPr lang="tr-TR" dirty="0" err="1" smtClean="0"/>
              <a:t>strike</a:t>
            </a:r>
            <a:r>
              <a:rPr lang="tr-TR" dirty="0" smtClean="0"/>
              <a:t>, </a:t>
            </a:r>
            <a:r>
              <a:rPr lang="tr-TR" dirty="0" err="1" smtClean="0"/>
              <a:t>god</a:t>
            </a:r>
            <a:r>
              <a:rPr lang="tr-TR" dirty="0" smtClean="0"/>
              <a:t> of </a:t>
            </a:r>
            <a:r>
              <a:rPr lang="tr-TR" dirty="0" err="1" smtClean="0"/>
              <a:t>war</a:t>
            </a:r>
            <a:endParaRPr lang="tr-TR" dirty="0"/>
          </a:p>
        </p:txBody>
      </p:sp>
      <p:sp>
        <p:nvSpPr>
          <p:cNvPr id="3" name="İçerik Yer Tutucusu 2"/>
          <p:cNvSpPr>
            <a:spLocks noGrp="1"/>
          </p:cNvSpPr>
          <p:nvPr>
            <p:ph idx="1"/>
          </p:nvPr>
        </p:nvSpPr>
        <p:spPr>
          <a:xfrm>
            <a:off x="938758" y="2276872"/>
            <a:ext cx="7450560" cy="2873511"/>
          </a:xfrm>
        </p:spPr>
        <p:txBody>
          <a:bodyPr/>
          <a:lstStyle/>
          <a:p>
            <a:r>
              <a:rPr lang="tr-TR" dirty="0" smtClean="0">
                <a:solidFill>
                  <a:schemeClr val="tx1"/>
                </a:solidFill>
                <a:latin typeface="Comic Sans MS" panose="030F0702030302020204" pitchFamily="66" charset="0"/>
              </a:rPr>
              <a:t>Şiddet içeren bazı oyunlar</a:t>
            </a:r>
            <a:endParaRPr lang="tr-TR" dirty="0">
              <a:solidFill>
                <a:schemeClr val="tx1"/>
              </a:solidFill>
              <a:latin typeface="Comic Sans MS" panose="030F0702030302020204" pitchFamily="66" charset="0"/>
            </a:endParaRPr>
          </a:p>
          <a:p>
            <a:r>
              <a:rPr lang="tr-TR" dirty="0">
                <a:solidFill>
                  <a:schemeClr val="tx1"/>
                </a:solidFill>
                <a:latin typeface="Comic Sans MS" panose="030F0702030302020204" pitchFamily="66" charset="0"/>
              </a:rPr>
              <a:t>Oyunculara yaşamak için öldür düşüncesini aşılamaktadır.</a:t>
            </a:r>
          </a:p>
          <a:p>
            <a:r>
              <a:rPr lang="tr-TR" dirty="0">
                <a:solidFill>
                  <a:schemeClr val="tx1"/>
                </a:solidFill>
                <a:latin typeface="Comic Sans MS" panose="030F0702030302020204" pitchFamily="66" charset="0"/>
              </a:rPr>
              <a:t>Şiddetin gerekli olduğu algısı oluşturmaktadır.</a:t>
            </a:r>
          </a:p>
          <a:p>
            <a:endParaRPr lang="tr-TR" dirty="0">
              <a:solidFill>
                <a:schemeClr val="tx1"/>
              </a:solidFill>
              <a:latin typeface="Comic Sans MS" panose="030F0702030302020204" pitchFamily="66" charset="0"/>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789040"/>
            <a:ext cx="5832648" cy="2917602"/>
          </a:xfrm>
          <a:prstGeom prst="rect">
            <a:avLst/>
          </a:prstGeom>
        </p:spPr>
      </p:pic>
    </p:spTree>
    <p:extLst>
      <p:ext uri="{BB962C8B-B14F-4D97-AF65-F5344CB8AC3E}">
        <p14:creationId xmlns:p14="http://schemas.microsoft.com/office/powerpoint/2010/main" val="2667660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8758" y="188640"/>
            <a:ext cx="7633742" cy="1492132"/>
          </a:xfrm>
        </p:spPr>
        <p:txBody>
          <a:bodyPr>
            <a:normAutofit fontScale="90000"/>
          </a:bodyPr>
          <a:lstStyle/>
          <a:p>
            <a:r>
              <a:rPr lang="tr-TR" dirty="0" smtClean="0"/>
              <a:t>Çocukların </a:t>
            </a:r>
            <a:r>
              <a:rPr lang="tr-TR" dirty="0" err="1" smtClean="0"/>
              <a:t>Teknolojİ</a:t>
            </a:r>
            <a:r>
              <a:rPr lang="tr-TR" dirty="0" smtClean="0"/>
              <a:t> Kullanımında </a:t>
            </a:r>
            <a:r>
              <a:rPr lang="tr-TR" dirty="0" err="1" smtClean="0"/>
              <a:t>Dİkkat</a:t>
            </a:r>
            <a:r>
              <a:rPr lang="tr-TR" dirty="0" smtClean="0"/>
              <a:t> </a:t>
            </a:r>
            <a:r>
              <a:rPr lang="tr-TR" dirty="0" err="1" smtClean="0"/>
              <a:t>Edİlmesİ</a:t>
            </a:r>
            <a:r>
              <a:rPr lang="tr-TR" dirty="0" smtClean="0"/>
              <a:t> Gerekenler</a:t>
            </a:r>
            <a:endParaRPr lang="tr-TR" dirty="0"/>
          </a:p>
        </p:txBody>
      </p:sp>
      <p:sp>
        <p:nvSpPr>
          <p:cNvPr id="3" name="İçerik Yer Tutucusu 2"/>
          <p:cNvSpPr>
            <a:spLocks noGrp="1"/>
          </p:cNvSpPr>
          <p:nvPr>
            <p:ph idx="1"/>
          </p:nvPr>
        </p:nvSpPr>
        <p:spPr>
          <a:xfrm>
            <a:off x="755576" y="2204864"/>
            <a:ext cx="7633742" cy="3593591"/>
          </a:xfrm>
        </p:spPr>
        <p:txBody>
          <a:bodyPr>
            <a:normAutofit lnSpcReduction="10000"/>
          </a:bodyPr>
          <a:lstStyle/>
          <a:p>
            <a:r>
              <a:rPr lang="tr-TR" dirty="0" smtClean="0">
                <a:solidFill>
                  <a:schemeClr val="tx1"/>
                </a:solidFill>
                <a:latin typeface="Comic Sans MS" panose="030F0702030302020204" pitchFamily="66" charset="0"/>
              </a:rPr>
              <a:t>Bilgisayarı </a:t>
            </a:r>
            <a:r>
              <a:rPr lang="tr-TR" dirty="0">
                <a:solidFill>
                  <a:schemeClr val="tx1"/>
                </a:solidFill>
                <a:latin typeface="Comic Sans MS" panose="030F0702030302020204" pitchFamily="66" charset="0"/>
              </a:rPr>
              <a:t>açık bir alana koyun ve ekran </a:t>
            </a:r>
            <a:r>
              <a:rPr lang="tr-TR" dirty="0" smtClean="0">
                <a:solidFill>
                  <a:schemeClr val="tx1"/>
                </a:solidFill>
                <a:latin typeface="Comic Sans MS" panose="030F0702030302020204" pitchFamily="66" charset="0"/>
              </a:rPr>
              <a:t>görünebilsin.</a:t>
            </a:r>
          </a:p>
          <a:p>
            <a:r>
              <a:rPr lang="tr-TR" dirty="0" smtClean="0">
                <a:solidFill>
                  <a:schemeClr val="tx1"/>
                </a:solidFill>
                <a:latin typeface="Comic Sans MS" panose="030F0702030302020204" pitchFamily="66" charset="0"/>
              </a:rPr>
              <a:t>Çocuğunuzu </a:t>
            </a:r>
            <a:r>
              <a:rPr lang="tr-TR" dirty="0">
                <a:solidFill>
                  <a:schemeClr val="tx1"/>
                </a:solidFill>
                <a:latin typeface="Comic Sans MS" panose="030F0702030302020204" pitchFamily="66" charset="0"/>
              </a:rPr>
              <a:t>uzun süre ekran başında ve denetimsiz bırakmayın.</a:t>
            </a:r>
          </a:p>
          <a:p>
            <a:r>
              <a:rPr lang="tr-TR" dirty="0" smtClean="0">
                <a:solidFill>
                  <a:schemeClr val="tx1"/>
                </a:solidFill>
                <a:latin typeface="Comic Sans MS" panose="030F0702030302020204" pitchFamily="66" charset="0"/>
              </a:rPr>
              <a:t>Kendinizi </a:t>
            </a:r>
            <a:r>
              <a:rPr lang="tr-TR" dirty="0">
                <a:solidFill>
                  <a:schemeClr val="tx1"/>
                </a:solidFill>
                <a:latin typeface="Comic Sans MS" panose="030F0702030302020204" pitchFamily="66" charset="0"/>
              </a:rPr>
              <a:t>internet konusunda </a:t>
            </a:r>
            <a:r>
              <a:rPr lang="tr-TR" dirty="0" smtClean="0">
                <a:solidFill>
                  <a:schemeClr val="tx1"/>
                </a:solidFill>
                <a:latin typeface="Comic Sans MS" panose="030F0702030302020204" pitchFamily="66" charset="0"/>
              </a:rPr>
              <a:t>eğitin.</a:t>
            </a:r>
          </a:p>
          <a:p>
            <a:r>
              <a:rPr lang="tr-TR" dirty="0">
                <a:solidFill>
                  <a:schemeClr val="tx1"/>
                </a:solidFill>
                <a:latin typeface="Comic Sans MS" panose="030F0702030302020204" pitchFamily="66" charset="0"/>
              </a:rPr>
              <a:t>Çocuklarınızla birlikte internette sörf yaparak onlara öğretin.</a:t>
            </a:r>
          </a:p>
          <a:p>
            <a:r>
              <a:rPr lang="tr-TR" dirty="0" smtClean="0">
                <a:solidFill>
                  <a:schemeClr val="tx1"/>
                </a:solidFill>
                <a:latin typeface="Comic Sans MS" panose="030F0702030302020204" pitchFamily="66" charset="0"/>
              </a:rPr>
              <a:t>İyi </a:t>
            </a:r>
            <a:r>
              <a:rPr lang="tr-TR" dirty="0">
                <a:solidFill>
                  <a:schemeClr val="tx1"/>
                </a:solidFill>
                <a:latin typeface="Comic Sans MS" panose="030F0702030302020204" pitchFamily="66" charset="0"/>
              </a:rPr>
              <a:t>örnek </a:t>
            </a:r>
            <a:r>
              <a:rPr lang="tr-TR" dirty="0" smtClean="0">
                <a:solidFill>
                  <a:schemeClr val="tx1"/>
                </a:solidFill>
                <a:latin typeface="Comic Sans MS" panose="030F0702030302020204" pitchFamily="66" charset="0"/>
              </a:rPr>
              <a:t>olun.</a:t>
            </a:r>
          </a:p>
          <a:p>
            <a:r>
              <a:rPr lang="tr-TR" dirty="0" smtClean="0">
                <a:solidFill>
                  <a:schemeClr val="tx1"/>
                </a:solidFill>
                <a:latin typeface="Comic Sans MS" panose="030F0702030302020204" pitchFamily="66" charset="0"/>
              </a:rPr>
              <a:t>Ana </a:t>
            </a:r>
            <a:r>
              <a:rPr lang="tr-TR" dirty="0">
                <a:solidFill>
                  <a:schemeClr val="tx1"/>
                </a:solidFill>
                <a:latin typeface="Comic Sans MS" panose="030F0702030302020204" pitchFamily="66" charset="0"/>
              </a:rPr>
              <a:t>sayfayı siz belirleyin.</a:t>
            </a:r>
          </a:p>
          <a:p>
            <a:r>
              <a:rPr lang="tr-TR" dirty="0">
                <a:solidFill>
                  <a:schemeClr val="tx1"/>
                </a:solidFill>
                <a:latin typeface="Comic Sans MS" panose="030F0702030302020204" pitchFamily="66" charset="0"/>
              </a:rPr>
              <a:t>İzleyin ama ses </a:t>
            </a:r>
            <a:r>
              <a:rPr lang="tr-TR" dirty="0" smtClean="0">
                <a:solidFill>
                  <a:schemeClr val="tx1"/>
                </a:solidFill>
                <a:latin typeface="Comic Sans MS" panose="030F0702030302020204" pitchFamily="66" charset="0"/>
              </a:rPr>
              <a:t>çıkarmayın.</a:t>
            </a:r>
          </a:p>
        </p:txBody>
      </p:sp>
      <p:pic>
        <p:nvPicPr>
          <p:cNvPr id="13314" name="Picture 2" descr="gÃ¼venli internet kullanÄ±m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73014"/>
            <a:ext cx="3691235" cy="258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0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492896"/>
            <a:ext cx="7633742" cy="3593591"/>
          </a:xfrm>
        </p:spPr>
        <p:txBody>
          <a:bodyPr>
            <a:normAutofit/>
          </a:bodyPr>
          <a:lstStyle/>
          <a:p>
            <a:r>
              <a:rPr lang="tr-TR" sz="2800" dirty="0">
                <a:solidFill>
                  <a:schemeClr val="tx1"/>
                </a:solidFill>
                <a:latin typeface="Comic Sans MS" panose="030F0702030302020204" pitchFamily="66" charset="0"/>
              </a:rPr>
              <a:t>İnternet Filtresi </a:t>
            </a:r>
            <a:r>
              <a:rPr lang="tr-TR" sz="2800" dirty="0" smtClean="0">
                <a:solidFill>
                  <a:schemeClr val="tx1"/>
                </a:solidFill>
                <a:latin typeface="Comic Sans MS" panose="030F0702030302020204" pitchFamily="66" charset="0"/>
              </a:rPr>
              <a:t>Ekleyin</a:t>
            </a:r>
          </a:p>
          <a:p>
            <a:r>
              <a:rPr lang="tr-TR" sz="2800" dirty="0" smtClean="0">
                <a:solidFill>
                  <a:schemeClr val="tx1"/>
                </a:solidFill>
                <a:latin typeface="Comic Sans MS" panose="030F0702030302020204" pitchFamily="66" charset="0"/>
              </a:rPr>
              <a:t>Onu </a:t>
            </a:r>
            <a:r>
              <a:rPr lang="tr-TR" sz="2800" dirty="0">
                <a:solidFill>
                  <a:schemeClr val="tx1"/>
                </a:solidFill>
                <a:latin typeface="Comic Sans MS" panose="030F0702030302020204" pitchFamily="66" charset="0"/>
              </a:rPr>
              <a:t>bilgilendirin.</a:t>
            </a:r>
          </a:p>
          <a:p>
            <a:pPr marL="0" indent="0">
              <a:buNone/>
            </a:pPr>
            <a:endParaRPr lang="tr-TR" sz="2800" dirty="0"/>
          </a:p>
        </p:txBody>
      </p:sp>
      <p:sp>
        <p:nvSpPr>
          <p:cNvPr id="4" name="Başlık 1"/>
          <p:cNvSpPr>
            <a:spLocks noGrp="1"/>
          </p:cNvSpPr>
          <p:nvPr>
            <p:ph type="title"/>
          </p:nvPr>
        </p:nvSpPr>
        <p:spPr>
          <a:xfrm>
            <a:off x="755576" y="382384"/>
            <a:ext cx="8064896" cy="1903617"/>
          </a:xfrm>
        </p:spPr>
        <p:txBody>
          <a:bodyPr>
            <a:normAutofit fontScale="90000"/>
          </a:bodyPr>
          <a:lstStyle/>
          <a:p>
            <a:r>
              <a:rPr lang="tr-TR" dirty="0" smtClean="0"/>
              <a:t>Çocukların </a:t>
            </a:r>
            <a:r>
              <a:rPr lang="tr-TR" dirty="0" err="1" smtClean="0"/>
              <a:t>Teknolojİ</a:t>
            </a:r>
            <a:r>
              <a:rPr lang="tr-TR" dirty="0" smtClean="0"/>
              <a:t/>
            </a:r>
            <a:br>
              <a:rPr lang="tr-TR" dirty="0" smtClean="0"/>
            </a:br>
            <a:r>
              <a:rPr lang="tr-TR" dirty="0" smtClean="0"/>
              <a:t>Kullanımında </a:t>
            </a:r>
            <a:r>
              <a:rPr lang="tr-TR" dirty="0" err="1" smtClean="0"/>
              <a:t>Dİkkat</a:t>
            </a:r>
            <a:r>
              <a:rPr lang="tr-TR" dirty="0" smtClean="0"/>
              <a:t> </a:t>
            </a:r>
            <a:r>
              <a:rPr lang="tr-TR" dirty="0" err="1" smtClean="0"/>
              <a:t>Edİlmesİ</a:t>
            </a:r>
            <a:r>
              <a:rPr lang="tr-TR" dirty="0" smtClean="0"/>
              <a:t> Gerekenler</a:t>
            </a:r>
            <a:endParaRPr lang="tr-TR" dirty="0"/>
          </a:p>
        </p:txBody>
      </p:sp>
      <p:pic>
        <p:nvPicPr>
          <p:cNvPr id="14338" name="Picture 2" descr="gÃ¼venli internet kullanÄ±m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528138"/>
            <a:ext cx="5040560" cy="332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9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Çocukların </a:t>
            </a:r>
            <a:r>
              <a:rPr lang="tr-TR" sz="4000" dirty="0" err="1"/>
              <a:t>Teknolojİ</a:t>
            </a:r>
            <a:r>
              <a:rPr lang="tr-TR" sz="4000" dirty="0"/>
              <a:t/>
            </a:r>
            <a:br>
              <a:rPr lang="tr-TR" sz="4000" dirty="0"/>
            </a:br>
            <a:r>
              <a:rPr lang="tr-TR" sz="4000" dirty="0"/>
              <a:t>Kullanımında </a:t>
            </a:r>
            <a:r>
              <a:rPr lang="tr-TR" sz="4000" dirty="0" err="1"/>
              <a:t>Dİkkat</a:t>
            </a:r>
            <a:r>
              <a:rPr lang="tr-TR" sz="4000" dirty="0"/>
              <a:t> </a:t>
            </a:r>
            <a:r>
              <a:rPr lang="tr-TR" sz="4000" dirty="0" err="1"/>
              <a:t>Edİlmesİ</a:t>
            </a:r>
            <a:r>
              <a:rPr lang="tr-TR" sz="4000" dirty="0"/>
              <a:t> Gerekenler</a:t>
            </a:r>
          </a:p>
        </p:txBody>
      </p:sp>
      <p:sp>
        <p:nvSpPr>
          <p:cNvPr id="3" name="İçerik Yer Tutucusu 2"/>
          <p:cNvSpPr>
            <a:spLocks noGrp="1"/>
          </p:cNvSpPr>
          <p:nvPr>
            <p:ph idx="1"/>
          </p:nvPr>
        </p:nvSpPr>
        <p:spPr/>
        <p:txBody>
          <a:bodyPr>
            <a:normAutofit lnSpcReduction="10000"/>
          </a:bodyPr>
          <a:lstStyle/>
          <a:p>
            <a:r>
              <a:rPr lang="tr-TR" sz="2800" dirty="0" smtClean="0">
                <a:solidFill>
                  <a:schemeClr val="tx1"/>
                </a:solidFill>
                <a:latin typeface="Comic Sans MS" panose="030F0702030302020204" pitchFamily="66" charset="0"/>
              </a:rPr>
              <a:t>Oyunları </a:t>
            </a:r>
            <a:r>
              <a:rPr lang="tr-TR" sz="2800" dirty="0">
                <a:solidFill>
                  <a:schemeClr val="tx1"/>
                </a:solidFill>
                <a:latin typeface="Comic Sans MS" panose="030F0702030302020204" pitchFamily="66" charset="0"/>
              </a:rPr>
              <a:t>Birlikte Belirleyin</a:t>
            </a:r>
          </a:p>
          <a:p>
            <a:r>
              <a:rPr lang="tr-TR" sz="2800" dirty="0" smtClean="0">
                <a:solidFill>
                  <a:schemeClr val="tx1"/>
                </a:solidFill>
                <a:latin typeface="Comic Sans MS" panose="030F0702030302020204" pitchFamily="66" charset="0"/>
              </a:rPr>
              <a:t>İnternette </a:t>
            </a:r>
            <a:r>
              <a:rPr lang="tr-TR" sz="2800" dirty="0">
                <a:solidFill>
                  <a:schemeClr val="tx1"/>
                </a:solidFill>
                <a:latin typeface="Comic Sans MS" panose="030F0702030302020204" pitchFamily="66" charset="0"/>
              </a:rPr>
              <a:t>geçirilen süreyi kısıtlayın.</a:t>
            </a:r>
          </a:p>
          <a:p>
            <a:r>
              <a:rPr lang="tr-TR" sz="2800" dirty="0" smtClean="0">
                <a:solidFill>
                  <a:schemeClr val="tx1"/>
                </a:solidFill>
                <a:latin typeface="Comic Sans MS" panose="030F0702030302020204" pitchFamily="66" charset="0"/>
              </a:rPr>
              <a:t>İnternette </a:t>
            </a:r>
            <a:r>
              <a:rPr lang="tr-TR" sz="2800" dirty="0">
                <a:solidFill>
                  <a:schemeClr val="tx1"/>
                </a:solidFill>
                <a:latin typeface="Comic Sans MS" panose="030F0702030302020204" pitchFamily="66" charset="0"/>
              </a:rPr>
              <a:t>paylaşılan hiçbir şeyin silinmediğini öğretin.</a:t>
            </a:r>
          </a:p>
          <a:p>
            <a:r>
              <a:rPr lang="tr-TR" sz="2800" dirty="0" smtClean="0">
                <a:solidFill>
                  <a:schemeClr val="tx1"/>
                </a:solidFill>
                <a:latin typeface="Comic Sans MS" panose="030F0702030302020204" pitchFamily="66" charset="0"/>
              </a:rPr>
              <a:t>Ergenlik </a:t>
            </a:r>
            <a:r>
              <a:rPr lang="tr-TR" sz="2800" dirty="0">
                <a:solidFill>
                  <a:schemeClr val="tx1"/>
                </a:solidFill>
                <a:latin typeface="Comic Sans MS" panose="030F0702030302020204" pitchFamily="66" charset="0"/>
              </a:rPr>
              <a:t>döneminde çocuğunuza seyrettikleriyle ilgili sorular sorun ki eleştirel yaklaşabilsin.</a:t>
            </a:r>
          </a:p>
          <a:p>
            <a:endParaRPr lang="tr-TR" dirty="0"/>
          </a:p>
        </p:txBody>
      </p:sp>
    </p:spTree>
    <p:extLst>
      <p:ext uri="{BB962C8B-B14F-4D97-AF65-F5344CB8AC3E}">
        <p14:creationId xmlns:p14="http://schemas.microsoft.com/office/powerpoint/2010/main" val="2821130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Ã§ocuklarda oyun baÄÄ±mlÄ±lÄ±ÄÄ± iÃ§in ebeveynler neler yapÄ±labili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933056"/>
            <a:ext cx="2832209" cy="188961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fontScale="90000"/>
          </a:bodyPr>
          <a:lstStyle/>
          <a:p>
            <a:r>
              <a:rPr lang="tr-TR" dirty="0" smtClean="0"/>
              <a:t>Eğer çocukta kullanım olması gerekenden fazlaysa</a:t>
            </a:r>
            <a:endParaRPr lang="tr-TR" dirty="0"/>
          </a:p>
        </p:txBody>
      </p:sp>
      <p:sp>
        <p:nvSpPr>
          <p:cNvPr id="3" name="İçerik Yer Tutucusu 2"/>
          <p:cNvSpPr>
            <a:spLocks noGrp="1"/>
          </p:cNvSpPr>
          <p:nvPr>
            <p:ph idx="1"/>
          </p:nvPr>
        </p:nvSpPr>
        <p:spPr>
          <a:xfrm>
            <a:off x="755576" y="1874517"/>
            <a:ext cx="7633742" cy="3593591"/>
          </a:xfrm>
        </p:spPr>
        <p:txBody>
          <a:bodyPr>
            <a:noAutofit/>
          </a:bodyPr>
          <a:lstStyle/>
          <a:p>
            <a:r>
              <a:rPr lang="tr-TR" sz="2800" dirty="0" smtClean="0">
                <a:solidFill>
                  <a:schemeClr val="tx1"/>
                </a:solidFill>
                <a:latin typeface="Comic Sans MS" panose="030F0702030302020204" pitchFamily="66" charset="0"/>
              </a:rPr>
              <a:t>Durumu değerlendirin</a:t>
            </a:r>
          </a:p>
          <a:p>
            <a:r>
              <a:rPr lang="tr-TR" sz="2800" dirty="0" smtClean="0">
                <a:solidFill>
                  <a:schemeClr val="tx1"/>
                </a:solidFill>
                <a:latin typeface="Comic Sans MS" panose="030F0702030302020204" pitchFamily="66" charset="0"/>
              </a:rPr>
              <a:t>Ebeveynler olarak ortak bir cephe oluşturun</a:t>
            </a:r>
          </a:p>
          <a:p>
            <a:r>
              <a:rPr lang="tr-TR" sz="2800" dirty="0" smtClean="0">
                <a:solidFill>
                  <a:schemeClr val="tx1"/>
                </a:solidFill>
                <a:latin typeface="Comic Sans MS" panose="030F0702030302020204" pitchFamily="66" charset="0"/>
              </a:rPr>
              <a:t>İnternet kullanımlarının not edilmesi</a:t>
            </a:r>
          </a:p>
          <a:p>
            <a:r>
              <a:rPr lang="tr-TR" sz="2800" dirty="0" smtClean="0">
                <a:solidFill>
                  <a:schemeClr val="tx1"/>
                </a:solidFill>
                <a:latin typeface="Comic Sans MS" panose="030F0702030302020204" pitchFamily="66" charset="0"/>
              </a:rPr>
              <a:t>Kontrol yöntemini seçin</a:t>
            </a:r>
          </a:p>
          <a:p>
            <a:r>
              <a:rPr lang="tr-TR" sz="2800" dirty="0" smtClean="0">
                <a:solidFill>
                  <a:schemeClr val="tx1"/>
                </a:solidFill>
                <a:latin typeface="Comic Sans MS" panose="030F0702030302020204" pitchFamily="66" charset="0"/>
              </a:rPr>
              <a:t>Günlük süre kısıtlaması</a:t>
            </a:r>
          </a:p>
          <a:p>
            <a:r>
              <a:rPr lang="tr-TR" sz="2800" dirty="0" smtClean="0">
                <a:solidFill>
                  <a:schemeClr val="tx1"/>
                </a:solidFill>
                <a:latin typeface="Comic Sans MS" panose="030F0702030302020204" pitchFamily="66" charset="0"/>
              </a:rPr>
              <a:t>Haftalık süre kısıtlaması</a:t>
            </a:r>
          </a:p>
          <a:p>
            <a:r>
              <a:rPr lang="tr-TR" sz="2800" dirty="0" smtClean="0">
                <a:solidFill>
                  <a:schemeClr val="tx1"/>
                </a:solidFill>
                <a:latin typeface="Comic Sans MS" panose="030F0702030302020204" pitchFamily="66" charset="0"/>
              </a:rPr>
              <a:t>Haftada belirli günler uygulaması</a:t>
            </a:r>
          </a:p>
          <a:p>
            <a:endParaRPr lang="tr-TR" sz="2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0511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Bağımlılık Nedir?</a:t>
            </a:r>
            <a:endParaRPr lang="tr-TR" dirty="0"/>
          </a:p>
        </p:txBody>
      </p:sp>
      <p:sp>
        <p:nvSpPr>
          <p:cNvPr id="3" name="İçerik Yer Tutucusu 2"/>
          <p:cNvSpPr>
            <a:spLocks noGrp="1"/>
          </p:cNvSpPr>
          <p:nvPr>
            <p:ph idx="1"/>
          </p:nvPr>
        </p:nvSpPr>
        <p:spPr>
          <a:xfrm>
            <a:off x="827584" y="1556792"/>
            <a:ext cx="7888932" cy="3665599"/>
          </a:xfrm>
        </p:spPr>
        <p:txBody>
          <a:bodyPr>
            <a:noAutofit/>
          </a:bodyPr>
          <a:lstStyle/>
          <a:p>
            <a:pPr marL="0" indent="0">
              <a:buNone/>
            </a:pPr>
            <a:r>
              <a:rPr lang="tr-TR" sz="3200" b="1" u="sng" dirty="0">
                <a:solidFill>
                  <a:schemeClr val="tx1"/>
                </a:solidFill>
                <a:latin typeface="Comic Sans MS" panose="030F0702030302020204" pitchFamily="66" charset="0"/>
              </a:rPr>
              <a:t>Bağımlılık </a:t>
            </a:r>
            <a:r>
              <a:rPr lang="tr-TR" sz="3200" b="1" u="sng" dirty="0" smtClean="0">
                <a:solidFill>
                  <a:schemeClr val="tx1"/>
                </a:solidFill>
                <a:latin typeface="Comic Sans MS" panose="030F0702030302020204" pitchFamily="66" charset="0"/>
              </a:rPr>
              <a:t>Türleri</a:t>
            </a:r>
            <a:endParaRPr lang="tr-TR" sz="3200" dirty="0" smtClean="0">
              <a:solidFill>
                <a:schemeClr val="tx1"/>
              </a:solidFill>
              <a:latin typeface="Comic Sans MS" panose="030F0702030302020204" pitchFamily="66" charset="0"/>
            </a:endParaRPr>
          </a:p>
          <a:p>
            <a:r>
              <a:rPr lang="tr-TR" sz="3200" dirty="0" smtClean="0">
                <a:solidFill>
                  <a:schemeClr val="tx1"/>
                </a:solidFill>
                <a:latin typeface="Comic Sans MS" panose="030F0702030302020204" pitchFamily="66" charset="0"/>
              </a:rPr>
              <a:t>Tütün bağımlılığı</a:t>
            </a:r>
          </a:p>
          <a:p>
            <a:r>
              <a:rPr lang="tr-TR" sz="3200" dirty="0" smtClean="0">
                <a:solidFill>
                  <a:schemeClr val="tx1"/>
                </a:solidFill>
                <a:latin typeface="Comic Sans MS" panose="030F0702030302020204" pitchFamily="66" charset="0"/>
              </a:rPr>
              <a:t>Alkol Bağımlılığı</a:t>
            </a:r>
          </a:p>
          <a:p>
            <a:r>
              <a:rPr lang="tr-TR" sz="3200" dirty="0" smtClean="0">
                <a:solidFill>
                  <a:schemeClr val="tx1"/>
                </a:solidFill>
                <a:latin typeface="Comic Sans MS" panose="030F0702030302020204" pitchFamily="66" charset="0"/>
              </a:rPr>
              <a:t>Madde Bağımlığı</a:t>
            </a:r>
          </a:p>
          <a:p>
            <a:r>
              <a:rPr lang="tr-TR" sz="3200" dirty="0" smtClean="0">
                <a:solidFill>
                  <a:schemeClr val="tx1"/>
                </a:solidFill>
                <a:latin typeface="Comic Sans MS" panose="030F0702030302020204" pitchFamily="66" charset="0"/>
              </a:rPr>
              <a:t>Kumar Bağımlılığı</a:t>
            </a:r>
          </a:p>
          <a:p>
            <a:r>
              <a:rPr lang="tr-TR" sz="3200" b="1" dirty="0" smtClean="0">
                <a:solidFill>
                  <a:schemeClr val="tx1"/>
                </a:solidFill>
                <a:latin typeface="Comic Sans MS" panose="030F0702030302020204" pitchFamily="66" charset="0"/>
              </a:rPr>
              <a:t>Teknoloji Bağımlılığı</a:t>
            </a:r>
            <a:endParaRPr lang="tr-TR" sz="3200" b="1" dirty="0">
              <a:solidFill>
                <a:schemeClr val="tx1"/>
              </a:solidFill>
              <a:latin typeface="Comic Sans MS" panose="030F0702030302020204" pitchFamily="66" charset="0"/>
            </a:endParaRPr>
          </a:p>
        </p:txBody>
      </p:sp>
      <p:pic>
        <p:nvPicPr>
          <p:cNvPr id="4098" name="Picture 2" descr="Ã§ocuklarda oyun baÄÄ±mlÄ±lÄ±Ä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861048"/>
            <a:ext cx="3825253"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61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0"/>
          <p:cNvSpPr>
            <a:spLocks noChangeShapeType="1"/>
          </p:cNvSpPr>
          <p:nvPr/>
        </p:nvSpPr>
        <p:spPr bwMode="auto">
          <a:xfrm flipV="1">
            <a:off x="585953" y="3203111"/>
            <a:ext cx="8238478" cy="88900"/>
          </a:xfrm>
          <a:prstGeom prst="line">
            <a:avLst/>
          </a:prstGeom>
          <a:noFill/>
          <a:ln w="15875" cap="flat">
            <a:solidFill>
              <a:srgbClr val="E6224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852796" y="293444"/>
            <a:ext cx="7853995" cy="2831544"/>
          </a:xfrm>
          <a:prstGeom prst="rect">
            <a:avLst/>
          </a:prstGeom>
          <a:noFill/>
        </p:spPr>
        <p:txBody>
          <a:bodyPr wrap="square" rtlCol="0">
            <a:spAutoFit/>
          </a:bodyPr>
          <a:lstStyle/>
          <a:p>
            <a:r>
              <a:rPr lang="tr-TR" sz="4800" b="1" dirty="0"/>
              <a:t>Çocuklar Teknoloji Başında </a:t>
            </a:r>
          </a:p>
          <a:p>
            <a:r>
              <a:rPr lang="tr-TR" sz="4800" b="1" dirty="0"/>
              <a:t>Ne Kadar Vakit Geçirmeli</a:t>
            </a:r>
            <a:r>
              <a:rPr lang="tr-TR" sz="4800" b="1" dirty="0" smtClean="0"/>
              <a:t>?</a:t>
            </a:r>
          </a:p>
          <a:p>
            <a:endParaRPr lang="tr-TR" b="1" dirty="0" smtClean="0"/>
          </a:p>
          <a:p>
            <a:r>
              <a:rPr lang="tr-TR" sz="1600" dirty="0">
                <a:latin typeface="Comic Sans MS" panose="030F0702030302020204" pitchFamily="66" charset="0"/>
              </a:rPr>
              <a:t>Pedagoji Derneği bir gün içinde tablet, telefon ve televizyon dâhil olmak üzere çocukların ekran başında geçirmeleri gereken azami süreleri şöyle belirlemiştir:</a:t>
            </a:r>
          </a:p>
          <a:p>
            <a:endParaRPr lang="tr-TR" sz="1600" b="1" dirty="0" smtClean="0"/>
          </a:p>
          <a:p>
            <a:endParaRPr lang="tr-TR" sz="1600" dirty="0"/>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22" name="Grup 21"/>
          <p:cNvGrpSpPr/>
          <p:nvPr/>
        </p:nvGrpSpPr>
        <p:grpSpPr>
          <a:xfrm>
            <a:off x="485670" y="3203111"/>
            <a:ext cx="1854995" cy="1357014"/>
            <a:chOff x="178593" y="3203111"/>
            <a:chExt cx="1854995" cy="1357014"/>
          </a:xfrm>
        </p:grpSpPr>
        <p:sp>
          <p:nvSpPr>
            <p:cNvPr id="23" name="Oval 9"/>
            <p:cNvSpPr>
              <a:spLocks noChangeArrowheads="1"/>
            </p:cNvSpPr>
            <p:nvPr/>
          </p:nvSpPr>
          <p:spPr bwMode="auto">
            <a:xfrm>
              <a:off x="1020763" y="3203111"/>
              <a:ext cx="168275" cy="180975"/>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4" name="Dikdörtgen 23"/>
            <p:cNvSpPr/>
            <p:nvPr/>
          </p:nvSpPr>
          <p:spPr>
            <a:xfrm>
              <a:off x="715145" y="3384086"/>
              <a:ext cx="779509" cy="338554"/>
            </a:xfrm>
            <a:prstGeom prst="rect">
              <a:avLst/>
            </a:prstGeom>
          </p:spPr>
          <p:txBody>
            <a:bodyPr wrap="none">
              <a:spAutoFit/>
            </a:bodyPr>
            <a:lstStyle/>
            <a:p>
              <a:pPr algn="ctr"/>
              <a:r>
                <a:rPr lang="tr-TR" sz="1600" b="1" dirty="0">
                  <a:solidFill>
                    <a:srgbClr val="E61F4F"/>
                  </a:solidFill>
                </a:rPr>
                <a:t>0-3 yaş</a:t>
              </a:r>
            </a:p>
          </p:txBody>
        </p:sp>
        <p:sp>
          <p:nvSpPr>
            <p:cNvPr id="25" name="Dikdörtgen 24"/>
            <p:cNvSpPr/>
            <p:nvPr/>
          </p:nvSpPr>
          <p:spPr>
            <a:xfrm>
              <a:off x="178593" y="3729128"/>
              <a:ext cx="1854995" cy="830997"/>
            </a:xfrm>
            <a:prstGeom prst="rect">
              <a:avLst/>
            </a:prstGeom>
          </p:spPr>
          <p:txBody>
            <a:bodyPr wrap="none">
              <a:spAutoFit/>
            </a:bodyPr>
            <a:lstStyle/>
            <a:p>
              <a:pPr algn="ctr"/>
              <a:r>
                <a:rPr lang="tr-TR" sz="1600" dirty="0">
                  <a:solidFill>
                    <a:srgbClr val="575757"/>
                  </a:solidFill>
                  <a:latin typeface="Comic Sans MS" panose="030F0702030302020204" pitchFamily="66" charset="0"/>
                </a:rPr>
                <a:t>Ekrandan</a:t>
              </a:r>
            </a:p>
            <a:p>
              <a:pPr algn="ctr"/>
              <a:r>
                <a:rPr lang="tr-TR" sz="1600" dirty="0">
                  <a:solidFill>
                    <a:srgbClr val="575757"/>
                  </a:solidFill>
                  <a:latin typeface="Comic Sans MS" panose="030F0702030302020204" pitchFamily="66" charset="0"/>
                </a:rPr>
                <a:t>olabildiğince </a:t>
              </a:r>
              <a:r>
                <a:rPr lang="tr-TR" sz="1600" dirty="0">
                  <a:solidFill>
                    <a:srgbClr val="E61F4F"/>
                  </a:solidFill>
                  <a:latin typeface="Comic Sans MS" panose="030F0702030302020204" pitchFamily="66" charset="0"/>
                </a:rPr>
                <a:t>uzak</a:t>
              </a:r>
            </a:p>
            <a:p>
              <a:pPr algn="ctr"/>
              <a:r>
                <a:rPr lang="tr-TR" sz="1600" dirty="0">
                  <a:solidFill>
                    <a:srgbClr val="E61F4F"/>
                  </a:solidFill>
                  <a:latin typeface="Comic Sans MS" panose="030F0702030302020204" pitchFamily="66" charset="0"/>
                </a:rPr>
                <a:t>tutulmalıdır.</a:t>
              </a:r>
            </a:p>
          </p:txBody>
        </p:sp>
      </p:grpSp>
      <p:grpSp>
        <p:nvGrpSpPr>
          <p:cNvPr id="26" name="Grup 25"/>
          <p:cNvGrpSpPr/>
          <p:nvPr/>
        </p:nvGrpSpPr>
        <p:grpSpPr>
          <a:xfrm>
            <a:off x="2311643" y="3203111"/>
            <a:ext cx="1507144" cy="1357014"/>
            <a:chOff x="2820289" y="3203111"/>
            <a:chExt cx="1507144" cy="1357014"/>
          </a:xfrm>
        </p:grpSpPr>
        <p:sp>
          <p:nvSpPr>
            <p:cNvPr id="27" name="Oval 8"/>
            <p:cNvSpPr>
              <a:spLocks noChangeArrowheads="1"/>
            </p:cNvSpPr>
            <p:nvPr/>
          </p:nvSpPr>
          <p:spPr bwMode="auto">
            <a:xfrm>
              <a:off x="3490913" y="3203111"/>
              <a:ext cx="168275" cy="180975"/>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8" name="Dikdörtgen 27"/>
            <p:cNvSpPr/>
            <p:nvPr/>
          </p:nvSpPr>
          <p:spPr>
            <a:xfrm>
              <a:off x="3185296" y="3386506"/>
              <a:ext cx="779509" cy="338554"/>
            </a:xfrm>
            <a:prstGeom prst="rect">
              <a:avLst/>
            </a:prstGeom>
          </p:spPr>
          <p:txBody>
            <a:bodyPr wrap="none">
              <a:spAutoFit/>
            </a:bodyPr>
            <a:lstStyle/>
            <a:p>
              <a:pPr algn="ctr"/>
              <a:r>
                <a:rPr lang="tr-TR" sz="1600" b="1" dirty="0">
                  <a:solidFill>
                    <a:srgbClr val="E61F4F"/>
                  </a:solidFill>
                </a:rPr>
                <a:t>3-6 yaş</a:t>
              </a:r>
            </a:p>
          </p:txBody>
        </p:sp>
        <p:sp>
          <p:nvSpPr>
            <p:cNvPr id="29" name="Dikdörtgen 28"/>
            <p:cNvSpPr/>
            <p:nvPr/>
          </p:nvSpPr>
          <p:spPr>
            <a:xfrm>
              <a:off x="2820289" y="3729128"/>
              <a:ext cx="1507144" cy="830997"/>
            </a:xfrm>
            <a:prstGeom prst="rect">
              <a:avLst/>
            </a:prstGeom>
          </p:spPr>
          <p:txBody>
            <a:bodyPr wrap="none">
              <a:spAutoFit/>
            </a:bodyPr>
            <a:lstStyle/>
            <a:p>
              <a:pPr algn="ctr"/>
              <a:r>
                <a:rPr lang="tr-TR" sz="1600" dirty="0">
                  <a:solidFill>
                    <a:srgbClr val="575757"/>
                  </a:solidFill>
                  <a:latin typeface="Comic Sans MS" panose="030F0702030302020204" pitchFamily="66" charset="0"/>
                </a:rPr>
                <a:t>Günlük toplam</a:t>
              </a:r>
            </a:p>
            <a:p>
              <a:pPr algn="ctr"/>
              <a:r>
                <a:rPr lang="tr-TR" sz="1600" dirty="0">
                  <a:solidFill>
                    <a:srgbClr val="575757"/>
                  </a:solidFill>
                  <a:latin typeface="Comic Sans MS" panose="030F0702030302020204" pitchFamily="66" charset="0"/>
                </a:rPr>
                <a:t>süre </a:t>
              </a:r>
              <a:r>
                <a:rPr lang="tr-TR" sz="1600" dirty="0">
                  <a:solidFill>
                    <a:srgbClr val="E61F4F"/>
                  </a:solidFill>
                  <a:latin typeface="Comic Sans MS" panose="030F0702030302020204" pitchFamily="66" charset="0"/>
                </a:rPr>
                <a:t>en fazla</a:t>
              </a:r>
            </a:p>
            <a:p>
              <a:pPr algn="ctr"/>
              <a:r>
                <a:rPr lang="tr-TR" sz="1600" dirty="0">
                  <a:solidFill>
                    <a:srgbClr val="E61F4F"/>
                  </a:solidFill>
                  <a:latin typeface="Comic Sans MS" panose="030F0702030302020204" pitchFamily="66" charset="0"/>
                </a:rPr>
                <a:t>20-30 dk.</a:t>
              </a:r>
            </a:p>
          </p:txBody>
        </p:sp>
      </p:grpSp>
      <p:grpSp>
        <p:nvGrpSpPr>
          <p:cNvPr id="30" name="Grup 29"/>
          <p:cNvGrpSpPr/>
          <p:nvPr/>
        </p:nvGrpSpPr>
        <p:grpSpPr>
          <a:xfrm>
            <a:off x="3758907" y="3203111"/>
            <a:ext cx="1507144" cy="1357014"/>
            <a:chOff x="5289249" y="3203111"/>
            <a:chExt cx="1507144" cy="1357014"/>
          </a:xfrm>
        </p:grpSpPr>
        <p:sp>
          <p:nvSpPr>
            <p:cNvPr id="31" name="Oval 7"/>
            <p:cNvSpPr>
              <a:spLocks noChangeArrowheads="1"/>
            </p:cNvSpPr>
            <p:nvPr/>
          </p:nvSpPr>
          <p:spPr bwMode="auto">
            <a:xfrm>
              <a:off x="5956301" y="3203111"/>
              <a:ext cx="173038" cy="180975"/>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2" name="Dikdörtgen 31"/>
            <p:cNvSpPr/>
            <p:nvPr/>
          </p:nvSpPr>
          <p:spPr>
            <a:xfrm>
              <a:off x="5653066" y="3389211"/>
              <a:ext cx="779509" cy="338554"/>
            </a:xfrm>
            <a:prstGeom prst="rect">
              <a:avLst/>
            </a:prstGeom>
          </p:spPr>
          <p:txBody>
            <a:bodyPr wrap="none">
              <a:spAutoFit/>
            </a:bodyPr>
            <a:lstStyle/>
            <a:p>
              <a:pPr algn="ctr"/>
              <a:r>
                <a:rPr lang="tr-TR" sz="1600" b="1" dirty="0">
                  <a:solidFill>
                    <a:srgbClr val="E61F4F"/>
                  </a:solidFill>
                </a:rPr>
                <a:t>6-9 yaş</a:t>
              </a:r>
            </a:p>
          </p:txBody>
        </p:sp>
        <p:sp>
          <p:nvSpPr>
            <p:cNvPr id="33" name="Dikdörtgen 32"/>
            <p:cNvSpPr/>
            <p:nvPr/>
          </p:nvSpPr>
          <p:spPr>
            <a:xfrm>
              <a:off x="5289249" y="3729128"/>
              <a:ext cx="1507144" cy="830997"/>
            </a:xfrm>
            <a:prstGeom prst="rect">
              <a:avLst/>
            </a:prstGeom>
          </p:spPr>
          <p:txBody>
            <a:bodyPr wrap="none">
              <a:spAutoFit/>
            </a:bodyPr>
            <a:lstStyle/>
            <a:p>
              <a:pPr algn="ctr"/>
              <a:r>
                <a:rPr lang="tr-TR" sz="1600" dirty="0">
                  <a:solidFill>
                    <a:srgbClr val="575757"/>
                  </a:solidFill>
                  <a:latin typeface="Comic Sans MS" panose="030F0702030302020204" pitchFamily="66" charset="0"/>
                </a:rPr>
                <a:t>Günlük toplam</a:t>
              </a:r>
            </a:p>
            <a:p>
              <a:pPr algn="ctr"/>
              <a:r>
                <a:rPr lang="tr-TR" sz="1600" dirty="0">
                  <a:solidFill>
                    <a:srgbClr val="575757"/>
                  </a:solidFill>
                  <a:latin typeface="Comic Sans MS" panose="030F0702030302020204" pitchFamily="66" charset="0"/>
                </a:rPr>
                <a:t>süre </a:t>
              </a:r>
              <a:r>
                <a:rPr lang="tr-TR" sz="1600" dirty="0">
                  <a:solidFill>
                    <a:srgbClr val="E61F4F"/>
                  </a:solidFill>
                  <a:latin typeface="Comic Sans MS" panose="030F0702030302020204" pitchFamily="66" charset="0"/>
                </a:rPr>
                <a:t>en fazla</a:t>
              </a:r>
            </a:p>
            <a:p>
              <a:pPr algn="ctr"/>
              <a:r>
                <a:rPr lang="tr-TR" sz="1600" dirty="0">
                  <a:solidFill>
                    <a:srgbClr val="E61F4F"/>
                  </a:solidFill>
                  <a:latin typeface="Comic Sans MS" panose="030F0702030302020204" pitchFamily="66" charset="0"/>
                </a:rPr>
                <a:t>40-50 dk.</a:t>
              </a:r>
            </a:p>
          </p:txBody>
        </p:sp>
      </p:grpSp>
      <p:grpSp>
        <p:nvGrpSpPr>
          <p:cNvPr id="34" name="Grup 33"/>
          <p:cNvGrpSpPr/>
          <p:nvPr/>
        </p:nvGrpSpPr>
        <p:grpSpPr>
          <a:xfrm>
            <a:off x="5522118" y="3203111"/>
            <a:ext cx="1507144" cy="1357014"/>
            <a:chOff x="7747962" y="3203111"/>
            <a:chExt cx="1507144" cy="1357014"/>
          </a:xfrm>
        </p:grpSpPr>
        <p:sp>
          <p:nvSpPr>
            <p:cNvPr id="35" name="Oval 6"/>
            <p:cNvSpPr>
              <a:spLocks noChangeArrowheads="1"/>
            </p:cNvSpPr>
            <p:nvPr/>
          </p:nvSpPr>
          <p:spPr bwMode="auto">
            <a:xfrm>
              <a:off x="8426451" y="3203111"/>
              <a:ext cx="169863" cy="180975"/>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6" name="Dikdörtgen 35"/>
            <p:cNvSpPr/>
            <p:nvPr/>
          </p:nvSpPr>
          <p:spPr>
            <a:xfrm>
              <a:off x="8065247" y="3389211"/>
              <a:ext cx="883704" cy="338554"/>
            </a:xfrm>
            <a:prstGeom prst="rect">
              <a:avLst/>
            </a:prstGeom>
          </p:spPr>
          <p:txBody>
            <a:bodyPr wrap="none">
              <a:spAutoFit/>
            </a:bodyPr>
            <a:lstStyle/>
            <a:p>
              <a:pPr algn="ctr"/>
              <a:r>
                <a:rPr lang="tr-TR" sz="1600" b="1" dirty="0">
                  <a:solidFill>
                    <a:srgbClr val="E61F4F"/>
                  </a:solidFill>
                </a:rPr>
                <a:t>9-12 yaş</a:t>
              </a:r>
            </a:p>
          </p:txBody>
        </p:sp>
        <p:sp>
          <p:nvSpPr>
            <p:cNvPr id="37" name="Dikdörtgen 36"/>
            <p:cNvSpPr/>
            <p:nvPr/>
          </p:nvSpPr>
          <p:spPr>
            <a:xfrm>
              <a:off x="7747962" y="3729128"/>
              <a:ext cx="1507144" cy="830997"/>
            </a:xfrm>
            <a:prstGeom prst="rect">
              <a:avLst/>
            </a:prstGeom>
          </p:spPr>
          <p:txBody>
            <a:bodyPr wrap="none">
              <a:spAutoFit/>
            </a:bodyPr>
            <a:lstStyle/>
            <a:p>
              <a:pPr algn="ctr"/>
              <a:r>
                <a:rPr lang="tr-TR" sz="1600" dirty="0">
                  <a:solidFill>
                    <a:srgbClr val="575757"/>
                  </a:solidFill>
                  <a:latin typeface="Comic Sans MS" panose="030F0702030302020204" pitchFamily="66" charset="0"/>
                </a:rPr>
                <a:t>Günlük toplam</a:t>
              </a:r>
            </a:p>
            <a:p>
              <a:pPr algn="ctr"/>
              <a:r>
                <a:rPr lang="tr-TR" sz="1600" dirty="0">
                  <a:solidFill>
                    <a:srgbClr val="575757"/>
                  </a:solidFill>
                  <a:latin typeface="Comic Sans MS" panose="030F0702030302020204" pitchFamily="66" charset="0"/>
                </a:rPr>
                <a:t>süre </a:t>
              </a:r>
              <a:r>
                <a:rPr lang="tr-TR" sz="1600" dirty="0">
                  <a:solidFill>
                    <a:srgbClr val="E61F4F"/>
                  </a:solidFill>
                  <a:latin typeface="Comic Sans MS" panose="030F0702030302020204" pitchFamily="66" charset="0"/>
                </a:rPr>
                <a:t>en fazla</a:t>
              </a:r>
            </a:p>
            <a:p>
              <a:pPr algn="ctr"/>
              <a:r>
                <a:rPr lang="tr-TR" sz="1600" dirty="0">
                  <a:solidFill>
                    <a:srgbClr val="E61F4F"/>
                  </a:solidFill>
                  <a:latin typeface="Comic Sans MS" panose="030F0702030302020204" pitchFamily="66" charset="0"/>
                </a:rPr>
                <a:t>60-70 dk.</a:t>
              </a:r>
            </a:p>
          </p:txBody>
        </p:sp>
      </p:grpSp>
      <p:grpSp>
        <p:nvGrpSpPr>
          <p:cNvPr id="38" name="Grup 37"/>
          <p:cNvGrpSpPr/>
          <p:nvPr/>
        </p:nvGrpSpPr>
        <p:grpSpPr>
          <a:xfrm>
            <a:off x="7246327" y="3203111"/>
            <a:ext cx="1507144" cy="1357014"/>
            <a:chOff x="10227961" y="3203111"/>
            <a:chExt cx="1507144" cy="1357014"/>
          </a:xfrm>
        </p:grpSpPr>
        <p:sp>
          <p:nvSpPr>
            <p:cNvPr id="39" name="Oval 5"/>
            <p:cNvSpPr>
              <a:spLocks noChangeArrowheads="1"/>
            </p:cNvSpPr>
            <p:nvPr/>
          </p:nvSpPr>
          <p:spPr bwMode="auto">
            <a:xfrm>
              <a:off x="10896601" y="3203111"/>
              <a:ext cx="169863" cy="180975"/>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40" name="Dikdörtgen 39"/>
            <p:cNvSpPr/>
            <p:nvPr/>
          </p:nvSpPr>
          <p:spPr>
            <a:xfrm>
              <a:off x="10561584" y="3389211"/>
              <a:ext cx="819584" cy="338554"/>
            </a:xfrm>
            <a:prstGeom prst="rect">
              <a:avLst/>
            </a:prstGeom>
          </p:spPr>
          <p:txBody>
            <a:bodyPr wrap="none">
              <a:spAutoFit/>
            </a:bodyPr>
            <a:lstStyle/>
            <a:p>
              <a:pPr algn="ctr"/>
              <a:r>
                <a:rPr lang="tr-TR" sz="1600" b="1" dirty="0">
                  <a:solidFill>
                    <a:srgbClr val="E61F4F"/>
                  </a:solidFill>
                </a:rPr>
                <a:t>12+ yaş</a:t>
              </a:r>
            </a:p>
          </p:txBody>
        </p:sp>
        <p:sp>
          <p:nvSpPr>
            <p:cNvPr id="41" name="Dikdörtgen 40"/>
            <p:cNvSpPr/>
            <p:nvPr/>
          </p:nvSpPr>
          <p:spPr>
            <a:xfrm>
              <a:off x="10227961" y="3729128"/>
              <a:ext cx="1507144" cy="830997"/>
            </a:xfrm>
            <a:prstGeom prst="rect">
              <a:avLst/>
            </a:prstGeom>
          </p:spPr>
          <p:txBody>
            <a:bodyPr wrap="none">
              <a:spAutoFit/>
            </a:bodyPr>
            <a:lstStyle/>
            <a:p>
              <a:pPr algn="ctr"/>
              <a:r>
                <a:rPr lang="tr-TR" sz="1600" dirty="0">
                  <a:solidFill>
                    <a:srgbClr val="575757"/>
                  </a:solidFill>
                  <a:latin typeface="Comic Sans MS" panose="030F0702030302020204" pitchFamily="66" charset="0"/>
                </a:rPr>
                <a:t>Günlük toplam</a:t>
              </a:r>
            </a:p>
            <a:p>
              <a:pPr algn="ctr"/>
              <a:r>
                <a:rPr lang="tr-TR" sz="1600" dirty="0">
                  <a:solidFill>
                    <a:srgbClr val="575757"/>
                  </a:solidFill>
                  <a:latin typeface="Comic Sans MS" panose="030F0702030302020204" pitchFamily="66" charset="0"/>
                </a:rPr>
                <a:t>süre </a:t>
              </a:r>
              <a:r>
                <a:rPr lang="tr-TR" sz="1600" dirty="0">
                  <a:solidFill>
                    <a:srgbClr val="E61F4F"/>
                  </a:solidFill>
                  <a:latin typeface="Comic Sans MS" panose="030F0702030302020204" pitchFamily="66" charset="0"/>
                </a:rPr>
                <a:t>en fazla</a:t>
              </a:r>
            </a:p>
            <a:p>
              <a:pPr algn="ctr"/>
              <a:r>
                <a:rPr lang="tr-TR" sz="1600" dirty="0">
                  <a:solidFill>
                    <a:srgbClr val="E61F4F"/>
                  </a:solidFill>
                  <a:latin typeface="Comic Sans MS" panose="030F0702030302020204" pitchFamily="66" charset="0"/>
                </a:rPr>
                <a:t>120 dk.</a:t>
              </a:r>
            </a:p>
          </p:txBody>
        </p:sp>
      </p:grpSp>
    </p:spTree>
    <p:extLst>
      <p:ext uri="{BB962C8B-B14F-4D97-AF65-F5344CB8AC3E}">
        <p14:creationId xmlns:p14="http://schemas.microsoft.com/office/powerpoint/2010/main" val="256426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50"/>
                                        <p:tgtEl>
                                          <p:spTgt spid="11"/>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50"/>
                                        <p:tgtEl>
                                          <p:spTgt spid="26"/>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50"/>
                                        <p:tgtEl>
                                          <p:spTgt spid="34"/>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332656"/>
            <a:ext cx="7633742" cy="5256584"/>
          </a:xfrm>
        </p:spPr>
        <p:txBody>
          <a:bodyPr>
            <a:noAutofit/>
          </a:bodyPr>
          <a:lstStyle/>
          <a:p>
            <a:r>
              <a:rPr lang="tr-TR" sz="3600" dirty="0" smtClean="0">
                <a:solidFill>
                  <a:schemeClr val="tx1"/>
                </a:solidFill>
                <a:latin typeface="Comic Sans MS" panose="030F0702030302020204" pitchFamily="66" charset="0"/>
              </a:rPr>
              <a:t>Tutarlı olun</a:t>
            </a:r>
          </a:p>
          <a:p>
            <a:r>
              <a:rPr lang="tr-TR" sz="3600" dirty="0" smtClean="0">
                <a:solidFill>
                  <a:schemeClr val="tx1"/>
                </a:solidFill>
                <a:latin typeface="Comic Sans MS" panose="030F0702030302020204" pitchFamily="66" charset="0"/>
              </a:rPr>
              <a:t>Duyarsızlaştırmayın</a:t>
            </a:r>
          </a:p>
          <a:p>
            <a:r>
              <a:rPr lang="tr-TR" sz="3600" dirty="0" smtClean="0">
                <a:solidFill>
                  <a:schemeClr val="tx1"/>
                </a:solidFill>
                <a:latin typeface="Comic Sans MS" panose="030F0702030302020204" pitchFamily="66" charset="0"/>
              </a:rPr>
              <a:t>Kolay teslim olmayın</a:t>
            </a:r>
          </a:p>
          <a:p>
            <a:r>
              <a:rPr lang="tr-TR" sz="3600" dirty="0" smtClean="0">
                <a:solidFill>
                  <a:schemeClr val="tx1"/>
                </a:solidFill>
                <a:latin typeface="Comic Sans MS" panose="030F0702030302020204" pitchFamily="66" charset="0"/>
              </a:rPr>
              <a:t>Sorumluluklarını siz üstlenmeyin</a:t>
            </a:r>
          </a:p>
          <a:p>
            <a:r>
              <a:rPr lang="tr-TR" sz="3600" dirty="0" smtClean="0">
                <a:solidFill>
                  <a:schemeClr val="tx1"/>
                </a:solidFill>
                <a:latin typeface="Comic Sans MS" panose="030F0702030302020204" pitchFamily="66" charset="0"/>
              </a:rPr>
              <a:t>Aşk başka iş başka!!!</a:t>
            </a:r>
          </a:p>
          <a:p>
            <a:r>
              <a:rPr lang="tr-TR" sz="3600" dirty="0" smtClean="0">
                <a:solidFill>
                  <a:schemeClr val="tx1"/>
                </a:solidFill>
                <a:latin typeface="Comic Sans MS" panose="030F0702030302020204" pitchFamily="66" charset="0"/>
              </a:rPr>
              <a:t>Çocuklarına yaşlarına uygun ev sorumlulukları verme</a:t>
            </a:r>
          </a:p>
        </p:txBody>
      </p:sp>
    </p:spTree>
    <p:extLst>
      <p:ext uri="{BB962C8B-B14F-4D97-AF65-F5344CB8AC3E}">
        <p14:creationId xmlns:p14="http://schemas.microsoft.com/office/powerpoint/2010/main" val="262176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268760"/>
            <a:ext cx="8208912" cy="3593591"/>
          </a:xfrm>
        </p:spPr>
        <p:txBody>
          <a:bodyPr>
            <a:noAutofit/>
          </a:bodyPr>
          <a:lstStyle/>
          <a:p>
            <a:r>
              <a:rPr lang="tr-TR" sz="3200" dirty="0" smtClean="0">
                <a:solidFill>
                  <a:schemeClr val="tx1"/>
                </a:solidFill>
                <a:latin typeface="Comic Sans MS" panose="030F0702030302020204" pitchFamily="66" charset="0"/>
              </a:rPr>
              <a:t>İnterneti kullanmaya alışkın olduğu saatlere etkinlik koymak</a:t>
            </a:r>
          </a:p>
          <a:p>
            <a:r>
              <a:rPr lang="tr-TR" sz="3200" dirty="0" smtClean="0">
                <a:solidFill>
                  <a:schemeClr val="tx1"/>
                </a:solidFill>
                <a:latin typeface="Comic Sans MS" panose="030F0702030302020204" pitchFamily="66" charset="0"/>
              </a:rPr>
              <a:t>Herhangi zorunlu bir iş öncesine teknoloji kullanımı koymak</a:t>
            </a:r>
          </a:p>
          <a:p>
            <a:r>
              <a:rPr lang="tr-TR" sz="3200" dirty="0">
                <a:solidFill>
                  <a:schemeClr val="tx1"/>
                </a:solidFill>
                <a:latin typeface="Comic Sans MS" panose="030F0702030302020204" pitchFamily="66" charset="0"/>
              </a:rPr>
              <a:t>İnternetin yerine bir şeyler koyun</a:t>
            </a:r>
          </a:p>
          <a:p>
            <a:endParaRPr lang="tr-TR" sz="3200" dirty="0" smtClean="0">
              <a:solidFill>
                <a:schemeClr val="tx1"/>
              </a:solidFill>
              <a:latin typeface="Comic Sans MS" panose="030F0702030302020204" pitchFamily="66" charset="0"/>
            </a:endParaRPr>
          </a:p>
          <a:p>
            <a:endParaRPr lang="tr-TR" sz="4800" dirty="0">
              <a:solidFill>
                <a:schemeClr val="tx1"/>
              </a:solidFill>
            </a:endParaRPr>
          </a:p>
        </p:txBody>
      </p:sp>
    </p:spTree>
    <p:extLst>
      <p:ext uri="{BB962C8B-B14F-4D97-AF65-F5344CB8AC3E}">
        <p14:creationId xmlns:p14="http://schemas.microsoft.com/office/powerpoint/2010/main" val="1491638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42198"/>
            <a:ext cx="7633742" cy="3593591"/>
          </a:xfrm>
        </p:spPr>
        <p:txBody>
          <a:bodyPr>
            <a:normAutofit lnSpcReduction="10000"/>
          </a:bodyPr>
          <a:lstStyle/>
          <a:p>
            <a:r>
              <a:rPr lang="tr-TR" sz="7200" dirty="0" smtClean="0">
                <a:solidFill>
                  <a:srgbClr val="FF0000"/>
                </a:solidFill>
                <a:latin typeface="Comic Sans MS" panose="030F0702030302020204" pitchFamily="66" charset="0"/>
              </a:rPr>
              <a:t>Çocukların sıkılmasına izin verin!!!</a:t>
            </a:r>
            <a:endParaRPr lang="tr-TR" sz="7200" dirty="0">
              <a:solidFill>
                <a:srgbClr val="FF0000"/>
              </a:solidFill>
              <a:latin typeface="Comic Sans MS" panose="030F0702030302020204" pitchFamily="66" charset="0"/>
            </a:endParaRPr>
          </a:p>
        </p:txBody>
      </p:sp>
      <p:pic>
        <p:nvPicPr>
          <p:cNvPr id="15362" name="Picture 2" descr="sÄ±kÄ±lan Ã§ocuk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805" y="3429000"/>
            <a:ext cx="5242553" cy="314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60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Ebeveynlerin kendi teknoloji kullanımıyla ilgili yapması gerekenler</a:t>
            </a:r>
            <a:endParaRPr lang="tr-TR" dirty="0"/>
          </a:p>
        </p:txBody>
      </p:sp>
      <p:sp>
        <p:nvSpPr>
          <p:cNvPr id="3" name="İçerik Yer Tutucusu 2"/>
          <p:cNvSpPr>
            <a:spLocks noGrp="1"/>
          </p:cNvSpPr>
          <p:nvPr>
            <p:ph idx="1"/>
          </p:nvPr>
        </p:nvSpPr>
        <p:spPr>
          <a:xfrm>
            <a:off x="938758" y="2286002"/>
            <a:ext cx="7377658" cy="3593591"/>
          </a:xfrm>
        </p:spPr>
        <p:txBody>
          <a:bodyPr/>
          <a:lstStyle/>
          <a:p>
            <a:r>
              <a:rPr lang="tr-TR" sz="2800" dirty="0" smtClean="0">
                <a:solidFill>
                  <a:schemeClr val="tx1"/>
                </a:solidFill>
                <a:latin typeface="Comic Sans MS" panose="030F0702030302020204" pitchFamily="66" charset="0"/>
              </a:rPr>
              <a:t>Yattığınız odaya kesinlikle telefonunuzu almayın!!!</a:t>
            </a:r>
          </a:p>
          <a:p>
            <a:r>
              <a:rPr lang="tr-TR" sz="2800" dirty="0" smtClean="0">
                <a:solidFill>
                  <a:schemeClr val="tx1"/>
                </a:solidFill>
                <a:latin typeface="Comic Sans MS" panose="030F0702030302020204" pitchFamily="66" charset="0"/>
              </a:rPr>
              <a:t>Çalar saat kullanın.</a:t>
            </a:r>
          </a:p>
          <a:p>
            <a:r>
              <a:rPr lang="tr-TR" sz="2800" dirty="0" smtClean="0">
                <a:solidFill>
                  <a:schemeClr val="tx1"/>
                </a:solidFill>
                <a:latin typeface="Comic Sans MS" panose="030F0702030302020204" pitchFamily="66" charset="0"/>
              </a:rPr>
              <a:t>Yemek masasında telefon kullanmayın!!!</a:t>
            </a:r>
          </a:p>
          <a:p>
            <a:r>
              <a:rPr lang="tr-TR" sz="2800" dirty="0" smtClean="0">
                <a:solidFill>
                  <a:schemeClr val="tx1"/>
                </a:solidFill>
                <a:latin typeface="Comic Sans MS" panose="030F0702030302020204" pitchFamily="66" charset="0"/>
              </a:rPr>
              <a:t>Arabada telefon kullanmayın!!!</a:t>
            </a:r>
            <a:endParaRPr lang="tr-TR"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1409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4325" y="188640"/>
            <a:ext cx="7881714" cy="2110511"/>
          </a:xfrm>
        </p:spPr>
        <p:txBody>
          <a:bodyPr>
            <a:normAutofit/>
          </a:bodyPr>
          <a:lstStyle/>
          <a:p>
            <a:r>
              <a:rPr lang="tr-TR" sz="4400" dirty="0" err="1"/>
              <a:t>Ebeveynlerİn</a:t>
            </a:r>
            <a:r>
              <a:rPr lang="tr-TR" sz="4400" dirty="0"/>
              <a:t> </a:t>
            </a:r>
            <a:r>
              <a:rPr lang="tr-TR" sz="4400" dirty="0" err="1"/>
              <a:t>kendİ</a:t>
            </a:r>
            <a:r>
              <a:rPr lang="tr-TR" sz="4400" dirty="0"/>
              <a:t> </a:t>
            </a:r>
            <a:r>
              <a:rPr lang="tr-TR" sz="4400" dirty="0" err="1"/>
              <a:t>Teknolojİ</a:t>
            </a:r>
            <a:r>
              <a:rPr lang="tr-TR" sz="4400" dirty="0"/>
              <a:t> kullanımıyla </a:t>
            </a:r>
            <a:r>
              <a:rPr lang="tr-TR" sz="4400" dirty="0" err="1"/>
              <a:t>İlgİlİ</a:t>
            </a:r>
            <a:r>
              <a:rPr lang="tr-TR" sz="4400" dirty="0"/>
              <a:t> Yapması Gerekenler</a:t>
            </a:r>
          </a:p>
        </p:txBody>
      </p:sp>
      <p:sp>
        <p:nvSpPr>
          <p:cNvPr id="5" name="Metin kutusu 4"/>
          <p:cNvSpPr txBox="1"/>
          <p:nvPr/>
        </p:nvSpPr>
        <p:spPr>
          <a:xfrm>
            <a:off x="944229" y="1844824"/>
            <a:ext cx="7089626" cy="5262979"/>
          </a:xfrm>
          <a:prstGeom prst="rect">
            <a:avLst/>
          </a:prstGeom>
          <a:noFill/>
        </p:spPr>
        <p:txBody>
          <a:bodyPr wrap="square" rtlCol="0">
            <a:spAutoFit/>
          </a:bodyPr>
          <a:lstStyle/>
          <a:p>
            <a:pPr lvl="0"/>
            <a:endParaRPr lang="tr-TR" sz="2800" dirty="0" smtClean="0"/>
          </a:p>
          <a:p>
            <a:pPr marL="285750" lvl="0" indent="-285750">
              <a:buFont typeface="Arial" panose="020B0604020202020204" pitchFamily="34" charset="0"/>
              <a:buChar char="•"/>
            </a:pPr>
            <a:r>
              <a:rPr lang="tr-TR" sz="2600" dirty="0" smtClean="0">
                <a:latin typeface="Comic Sans MS" panose="030F0702030302020204" pitchFamily="66" charset="0"/>
              </a:rPr>
              <a:t>Alışkanlıklarınızla oynayın.</a:t>
            </a:r>
          </a:p>
          <a:p>
            <a:pPr marL="285750" lvl="0" indent="-285750">
              <a:buFont typeface="Arial" panose="020B0604020202020204" pitchFamily="34" charset="0"/>
              <a:buChar char="•"/>
            </a:pPr>
            <a:r>
              <a:rPr lang="tr-TR" sz="2600" dirty="0" smtClean="0">
                <a:latin typeface="Comic Sans MS" panose="030F0702030302020204" pitchFamily="66" charset="0"/>
              </a:rPr>
              <a:t>Dış </a:t>
            </a:r>
            <a:r>
              <a:rPr lang="tr-TR" sz="2600" dirty="0">
                <a:latin typeface="Comic Sans MS" panose="030F0702030302020204" pitchFamily="66" charset="0"/>
              </a:rPr>
              <a:t>durdurucu </a:t>
            </a:r>
            <a:r>
              <a:rPr lang="tr-TR" sz="2600" dirty="0" smtClean="0">
                <a:latin typeface="Comic Sans MS" panose="030F0702030302020204" pitchFamily="66" charset="0"/>
              </a:rPr>
              <a:t>kullanın.</a:t>
            </a:r>
          </a:p>
          <a:p>
            <a:pPr marL="285750" lvl="0" indent="-285750">
              <a:buFont typeface="Arial" panose="020B0604020202020204" pitchFamily="34" charset="0"/>
              <a:buChar char="•"/>
            </a:pPr>
            <a:r>
              <a:rPr lang="tr-TR" sz="2600" dirty="0" smtClean="0">
                <a:latin typeface="Comic Sans MS" panose="030F0702030302020204" pitchFamily="66" charset="0"/>
              </a:rPr>
              <a:t>Kendinize </a:t>
            </a:r>
            <a:r>
              <a:rPr lang="tr-TR" sz="2600" dirty="0">
                <a:latin typeface="Comic Sans MS" panose="030F0702030302020204" pitchFamily="66" charset="0"/>
              </a:rPr>
              <a:t>hedef </a:t>
            </a:r>
            <a:r>
              <a:rPr lang="tr-TR" sz="2600" dirty="0" smtClean="0">
                <a:latin typeface="Comic Sans MS" panose="030F0702030302020204" pitchFamily="66" charset="0"/>
              </a:rPr>
              <a:t>koyun.</a:t>
            </a:r>
          </a:p>
          <a:p>
            <a:pPr marL="285750" lvl="0" indent="-285750">
              <a:buFont typeface="Arial" panose="020B0604020202020204" pitchFamily="34" charset="0"/>
              <a:buChar char="•"/>
            </a:pPr>
            <a:r>
              <a:rPr lang="tr-TR" sz="2600" dirty="0" smtClean="0">
                <a:latin typeface="Comic Sans MS" panose="030F0702030302020204" pitchFamily="66" charset="0"/>
              </a:rPr>
              <a:t>Çok </a:t>
            </a:r>
            <a:r>
              <a:rPr lang="tr-TR" sz="2600" dirty="0">
                <a:latin typeface="Comic Sans MS" panose="030F0702030302020204" pitchFamily="66" charset="0"/>
              </a:rPr>
              <a:t>kullandığınız işlemlerden uzak </a:t>
            </a:r>
            <a:r>
              <a:rPr lang="tr-TR" sz="2600" dirty="0" smtClean="0">
                <a:latin typeface="Comic Sans MS" panose="030F0702030302020204" pitchFamily="66" charset="0"/>
              </a:rPr>
              <a:t>durun.</a:t>
            </a:r>
          </a:p>
          <a:p>
            <a:pPr marL="285750" lvl="0" indent="-285750">
              <a:buFont typeface="Arial" panose="020B0604020202020204" pitchFamily="34" charset="0"/>
              <a:buChar char="•"/>
            </a:pPr>
            <a:r>
              <a:rPr lang="tr-TR" sz="2600" dirty="0" smtClean="0">
                <a:latin typeface="Comic Sans MS" panose="030F0702030302020204" pitchFamily="66" charset="0"/>
              </a:rPr>
              <a:t>Az </a:t>
            </a:r>
            <a:r>
              <a:rPr lang="tr-TR" sz="2600" dirty="0">
                <a:latin typeface="Comic Sans MS" panose="030F0702030302020204" pitchFamily="66" charset="0"/>
              </a:rPr>
              <a:t>kullandığınız uygulamaları silin.</a:t>
            </a:r>
          </a:p>
          <a:p>
            <a:pPr marL="285750" indent="-285750">
              <a:buFont typeface="Arial" panose="020B0604020202020204" pitchFamily="34" charset="0"/>
              <a:buChar char="•"/>
            </a:pPr>
            <a:r>
              <a:rPr lang="tr-TR" sz="2600" dirty="0" smtClean="0">
                <a:latin typeface="Comic Sans MS" panose="030F0702030302020204" pitchFamily="66" charset="0"/>
              </a:rPr>
              <a:t>Spor </a:t>
            </a:r>
            <a:r>
              <a:rPr lang="tr-TR" sz="2600" dirty="0">
                <a:latin typeface="Comic Sans MS" panose="030F0702030302020204" pitchFamily="66" charset="0"/>
              </a:rPr>
              <a:t>yapın ya da kendinize muhakkak bir uğraş bulun</a:t>
            </a:r>
            <a:r>
              <a:rPr lang="tr-TR" sz="2600" dirty="0" smtClean="0">
                <a:latin typeface="Comic Sans MS" panose="030F0702030302020204" pitchFamily="66" charset="0"/>
              </a:rPr>
              <a:t>.</a:t>
            </a:r>
          </a:p>
          <a:p>
            <a:pPr marL="285750" indent="-285750">
              <a:buFont typeface="Arial" panose="020B0604020202020204" pitchFamily="34" charset="0"/>
              <a:buChar char="•"/>
            </a:pPr>
            <a:r>
              <a:rPr lang="tr-TR" sz="2600" dirty="0" smtClean="0">
                <a:latin typeface="Comic Sans MS" panose="030F0702030302020204" pitchFamily="66" charset="0"/>
              </a:rPr>
              <a:t>Ailecek yaptığınız etkinlikler olsun.</a:t>
            </a:r>
          </a:p>
          <a:p>
            <a:pPr marL="285750" indent="-285750">
              <a:buFont typeface="Arial" panose="020B0604020202020204" pitchFamily="34" charset="0"/>
              <a:buChar char="•"/>
            </a:pPr>
            <a:r>
              <a:rPr lang="tr-TR" sz="2600" dirty="0" smtClean="0">
                <a:latin typeface="Comic Sans MS" panose="030F0702030302020204" pitchFamily="66" charset="0"/>
              </a:rPr>
              <a:t>Şüpheci </a:t>
            </a:r>
            <a:r>
              <a:rPr lang="tr-TR" sz="2600" dirty="0">
                <a:latin typeface="Comic Sans MS" panose="030F0702030302020204" pitchFamily="66" charset="0"/>
              </a:rPr>
              <a:t>olun havalı web sitelerine aldanmayın.</a:t>
            </a:r>
          </a:p>
          <a:p>
            <a:pPr marL="285750" lvl="0" indent="-285750">
              <a:buFont typeface="Arial" panose="020B0604020202020204" pitchFamily="34" charset="0"/>
              <a:buChar char="•"/>
            </a:pPr>
            <a:endParaRPr lang="tr-TR" sz="2800" dirty="0" smtClean="0">
              <a:latin typeface="Comic Sans MS" panose="030F0702030302020204" pitchFamily="66" charset="0"/>
            </a:endParaRPr>
          </a:p>
          <a:p>
            <a:pPr marL="285750" lvl="0" indent="-285750">
              <a:buFont typeface="Arial" panose="020B0604020202020204" pitchFamily="34" charset="0"/>
              <a:buChar char="•"/>
            </a:pPr>
            <a:endParaRPr lang="tr-TR" sz="2000" dirty="0">
              <a:latin typeface="Comic Sans MS" panose="030F0702030302020204" pitchFamily="66" charset="0"/>
            </a:endParaRPr>
          </a:p>
        </p:txBody>
      </p:sp>
    </p:spTree>
    <p:extLst>
      <p:ext uri="{BB962C8B-B14F-4D97-AF65-F5344CB8AC3E}">
        <p14:creationId xmlns:p14="http://schemas.microsoft.com/office/powerpoint/2010/main" val="399963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8758" y="382385"/>
            <a:ext cx="7633742" cy="1606456"/>
          </a:xfrm>
        </p:spPr>
        <p:txBody>
          <a:bodyPr>
            <a:noAutofit/>
          </a:bodyPr>
          <a:lstStyle/>
          <a:p>
            <a:r>
              <a:rPr lang="tr-TR" sz="4000" dirty="0" err="1" smtClean="0"/>
              <a:t>Ebeveynlerİn</a:t>
            </a:r>
            <a:r>
              <a:rPr lang="tr-TR" sz="4000" dirty="0" smtClean="0"/>
              <a:t> </a:t>
            </a:r>
            <a:r>
              <a:rPr lang="tr-TR" sz="4000" dirty="0" err="1" smtClean="0"/>
              <a:t>kendİ</a:t>
            </a:r>
            <a:r>
              <a:rPr lang="tr-TR" sz="4000" dirty="0" smtClean="0"/>
              <a:t> </a:t>
            </a:r>
            <a:r>
              <a:rPr lang="tr-TR" sz="4000" dirty="0" err="1" smtClean="0"/>
              <a:t>Teknolojİ</a:t>
            </a:r>
            <a:r>
              <a:rPr lang="tr-TR" sz="4000" dirty="0" smtClean="0"/>
              <a:t> </a:t>
            </a:r>
            <a:r>
              <a:rPr lang="tr-TR" sz="4000" dirty="0"/>
              <a:t>kullanımıyla </a:t>
            </a:r>
            <a:r>
              <a:rPr lang="tr-TR" sz="4000" dirty="0" err="1" smtClean="0"/>
              <a:t>İlgİlİ</a:t>
            </a:r>
            <a:r>
              <a:rPr lang="tr-TR" sz="4000" dirty="0" smtClean="0"/>
              <a:t> </a:t>
            </a:r>
            <a:r>
              <a:rPr lang="tr-TR" sz="4000" dirty="0"/>
              <a:t>Yapması Gerekenler</a:t>
            </a:r>
          </a:p>
        </p:txBody>
      </p:sp>
      <p:sp>
        <p:nvSpPr>
          <p:cNvPr id="3" name="İçerik Yer Tutucusu 2"/>
          <p:cNvSpPr>
            <a:spLocks noGrp="1"/>
          </p:cNvSpPr>
          <p:nvPr>
            <p:ph idx="1"/>
          </p:nvPr>
        </p:nvSpPr>
        <p:spPr>
          <a:xfrm>
            <a:off x="938758" y="2286002"/>
            <a:ext cx="7633742" cy="4311350"/>
          </a:xfrm>
        </p:spPr>
        <p:txBody>
          <a:bodyPr>
            <a:normAutofit lnSpcReduction="10000"/>
          </a:bodyPr>
          <a:lstStyle/>
          <a:p>
            <a:pPr marL="285750" lvl="0" indent="-285750"/>
            <a:r>
              <a:rPr lang="tr-TR" sz="2400" dirty="0" smtClean="0">
                <a:solidFill>
                  <a:schemeClr val="tx1"/>
                </a:solidFill>
                <a:latin typeface="Comic Sans MS" panose="030F0702030302020204" pitchFamily="66" charset="0"/>
              </a:rPr>
              <a:t>Resmi </a:t>
            </a:r>
            <a:r>
              <a:rPr lang="tr-TR" sz="2400" dirty="0">
                <a:solidFill>
                  <a:schemeClr val="tx1"/>
                </a:solidFill>
                <a:latin typeface="Comic Sans MS" panose="030F0702030302020204" pitchFamily="66" charset="0"/>
              </a:rPr>
              <a:t>sayfalarla bilgileri teyit edin.</a:t>
            </a:r>
          </a:p>
          <a:p>
            <a:pPr marL="285750" lvl="0" indent="-285750"/>
            <a:r>
              <a:rPr lang="tr-TR" sz="2400" dirty="0">
                <a:solidFill>
                  <a:schemeClr val="tx1"/>
                </a:solidFill>
                <a:latin typeface="Comic Sans MS" panose="030F0702030302020204" pitchFamily="66" charset="0"/>
              </a:rPr>
              <a:t>Üç kuralını uygulayın, yani bilgiyi en az 3 kaynaktan kontrol edin.</a:t>
            </a:r>
          </a:p>
          <a:p>
            <a:pPr marL="285750" lvl="0" indent="-285750"/>
            <a:r>
              <a:rPr lang="tr-TR" sz="2400" dirty="0">
                <a:solidFill>
                  <a:schemeClr val="tx1"/>
                </a:solidFill>
                <a:latin typeface="Comic Sans MS" panose="030F0702030302020204" pitchFamily="66" charset="0"/>
              </a:rPr>
              <a:t>Yarışmalara </a:t>
            </a:r>
            <a:r>
              <a:rPr lang="tr-TR" sz="2400" dirty="0" smtClean="0">
                <a:solidFill>
                  <a:schemeClr val="tx1"/>
                </a:solidFill>
                <a:latin typeface="Comic Sans MS" panose="030F0702030302020204" pitchFamily="66" charset="0"/>
              </a:rPr>
              <a:t>katılmayın.</a:t>
            </a:r>
            <a:endParaRPr lang="tr-TR" sz="2400" dirty="0">
              <a:solidFill>
                <a:schemeClr val="tx1"/>
              </a:solidFill>
              <a:latin typeface="Comic Sans MS" panose="030F0702030302020204" pitchFamily="66" charset="0"/>
            </a:endParaRPr>
          </a:p>
          <a:p>
            <a:pPr marL="285750" lvl="0" indent="-285750"/>
            <a:r>
              <a:rPr lang="tr-TR" sz="2400" dirty="0">
                <a:solidFill>
                  <a:schemeClr val="tx1"/>
                </a:solidFill>
                <a:latin typeface="Comic Sans MS" panose="030F0702030302020204" pitchFamily="66" charset="0"/>
              </a:rPr>
              <a:t>Tuzağa düştüğünüzü hissederseniz yetkililerle iletişim kurun.</a:t>
            </a:r>
          </a:p>
          <a:p>
            <a:pPr marL="285750" lvl="0" indent="-285750"/>
            <a:r>
              <a:rPr lang="tr-TR" sz="2400" dirty="0">
                <a:solidFill>
                  <a:schemeClr val="tx1"/>
                </a:solidFill>
                <a:latin typeface="Comic Sans MS" panose="030F0702030302020204" pitchFamily="66" charset="0"/>
              </a:rPr>
              <a:t>Kredi kartı bilgilerinizi ve kullanın maillere tıklamayın</a:t>
            </a:r>
          </a:p>
          <a:p>
            <a:pPr marL="285750" indent="-285750"/>
            <a:r>
              <a:rPr lang="tr-TR" sz="2400" dirty="0">
                <a:solidFill>
                  <a:schemeClr val="tx1"/>
                </a:solidFill>
                <a:latin typeface="Comic Sans MS" panose="030F0702030302020204" pitchFamily="66" charset="0"/>
              </a:rPr>
              <a:t>Zorbalığa uğrarsanız delilleri silmeyin, yargıda gerekli olacak. </a:t>
            </a:r>
          </a:p>
        </p:txBody>
      </p:sp>
    </p:spTree>
    <p:extLst>
      <p:ext uri="{BB962C8B-B14F-4D97-AF65-F5344CB8AC3E}">
        <p14:creationId xmlns:p14="http://schemas.microsoft.com/office/powerpoint/2010/main" val="2989012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8758" y="382384"/>
            <a:ext cx="7633742" cy="1678463"/>
          </a:xfrm>
        </p:spPr>
        <p:txBody>
          <a:bodyPr>
            <a:normAutofit fontScale="90000"/>
          </a:bodyPr>
          <a:lstStyle/>
          <a:p>
            <a:r>
              <a:rPr lang="tr-TR" sz="4800" dirty="0" err="1"/>
              <a:t>Ebeveynlerİn</a:t>
            </a:r>
            <a:r>
              <a:rPr lang="tr-TR" sz="4800" dirty="0"/>
              <a:t> </a:t>
            </a:r>
            <a:r>
              <a:rPr lang="tr-TR" sz="4800" dirty="0" err="1"/>
              <a:t>kendİ</a:t>
            </a:r>
            <a:r>
              <a:rPr lang="tr-TR" sz="4800" dirty="0"/>
              <a:t> </a:t>
            </a:r>
            <a:r>
              <a:rPr lang="tr-TR" sz="4800" dirty="0" err="1"/>
              <a:t>Teknolojİ</a:t>
            </a:r>
            <a:r>
              <a:rPr lang="tr-TR" sz="4800" dirty="0"/>
              <a:t> kullanımıyla </a:t>
            </a:r>
            <a:r>
              <a:rPr lang="tr-TR" sz="4800" dirty="0" err="1"/>
              <a:t>İlgİlİ</a:t>
            </a:r>
            <a:r>
              <a:rPr lang="tr-TR" sz="4800" dirty="0"/>
              <a:t> Yapması Gerekenler</a:t>
            </a:r>
            <a:endParaRPr lang="tr-TR" dirty="0"/>
          </a:p>
        </p:txBody>
      </p:sp>
      <p:sp>
        <p:nvSpPr>
          <p:cNvPr id="3" name="İçerik Yer Tutucusu 2"/>
          <p:cNvSpPr>
            <a:spLocks noGrp="1"/>
          </p:cNvSpPr>
          <p:nvPr>
            <p:ph idx="1"/>
          </p:nvPr>
        </p:nvSpPr>
        <p:spPr>
          <a:xfrm>
            <a:off x="938758" y="2492896"/>
            <a:ext cx="7633742" cy="3888432"/>
          </a:xfrm>
        </p:spPr>
        <p:txBody>
          <a:bodyPr>
            <a:normAutofit lnSpcReduction="10000"/>
          </a:bodyPr>
          <a:lstStyle/>
          <a:p>
            <a:pPr marL="285750" indent="-285750"/>
            <a:r>
              <a:rPr lang="tr-TR" sz="2400" dirty="0" smtClean="0">
                <a:solidFill>
                  <a:schemeClr val="tx1"/>
                </a:solidFill>
                <a:latin typeface="Comic Sans MS" panose="030F0702030302020204" pitchFamily="66" charset="0"/>
              </a:rPr>
              <a:t>Yatmadan 30 dakika önce telefonunuzla ilgilenmeyi bırakın ve gelen mesajlara cevabınızı ertesi gün verin.</a:t>
            </a:r>
          </a:p>
          <a:p>
            <a:pPr marL="285750" indent="-285750"/>
            <a:r>
              <a:rPr lang="tr-TR" sz="2400" dirty="0" smtClean="0">
                <a:solidFill>
                  <a:schemeClr val="tx1"/>
                </a:solidFill>
                <a:latin typeface="Comic Sans MS" panose="030F0702030302020204" pitchFamily="66" charset="0"/>
              </a:rPr>
              <a:t>Uyanır uyanmaz güne telefonla başlamayın.</a:t>
            </a:r>
          </a:p>
          <a:p>
            <a:pPr marL="285750" indent="-285750"/>
            <a:r>
              <a:rPr lang="tr-TR" sz="2400" dirty="0" smtClean="0">
                <a:solidFill>
                  <a:schemeClr val="tx1"/>
                </a:solidFill>
                <a:latin typeface="Comic Sans MS" panose="030F0702030302020204" pitchFamily="66" charset="0"/>
              </a:rPr>
              <a:t>Bir kişiyle yüz yüzeyken, yemek yerken, gezerken, arkadaş ve aile ortamında telefonu elinize almamaya özen gösterin.</a:t>
            </a:r>
          </a:p>
          <a:p>
            <a:pPr marL="285750" indent="-285750"/>
            <a:r>
              <a:rPr lang="tr-TR" sz="2400" dirty="0" smtClean="0">
                <a:solidFill>
                  <a:schemeClr val="tx1"/>
                </a:solidFill>
                <a:latin typeface="Comic Sans MS" panose="030F0702030302020204" pitchFamily="66" charset="0"/>
              </a:rPr>
              <a:t>Aile </a:t>
            </a:r>
            <a:r>
              <a:rPr lang="tr-TR" sz="2400" dirty="0">
                <a:solidFill>
                  <a:schemeClr val="tx1"/>
                </a:solidFill>
                <a:latin typeface="Comic Sans MS" panose="030F0702030302020204" pitchFamily="66" charset="0"/>
              </a:rPr>
              <a:t>terapisine başvurun</a:t>
            </a:r>
          </a:p>
          <a:p>
            <a:pPr marL="285750" indent="-285750"/>
            <a:r>
              <a:rPr lang="tr-TR" sz="2400" dirty="0">
                <a:solidFill>
                  <a:schemeClr val="tx1"/>
                </a:solidFill>
                <a:latin typeface="Comic Sans MS" panose="030F0702030302020204" pitchFamily="66" charset="0"/>
              </a:rPr>
              <a:t>Yardım ve destek isteyin.</a:t>
            </a:r>
          </a:p>
          <a:p>
            <a:endParaRPr lang="tr-TR" dirty="0"/>
          </a:p>
        </p:txBody>
      </p:sp>
    </p:spTree>
    <p:extLst>
      <p:ext uri="{BB962C8B-B14F-4D97-AF65-F5344CB8AC3E}">
        <p14:creationId xmlns:p14="http://schemas.microsoft.com/office/powerpoint/2010/main" val="36938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8758" y="382384"/>
            <a:ext cx="7633742" cy="2038503"/>
          </a:xfrm>
        </p:spPr>
        <p:txBody>
          <a:bodyPr>
            <a:normAutofit fontScale="90000"/>
          </a:bodyPr>
          <a:lstStyle/>
          <a:p>
            <a:r>
              <a:rPr lang="tr-TR" sz="4000" cap="none" dirty="0" smtClean="0"/>
              <a:t>Çocuğun Teknoloji Bağımlısı Olduğu Durumlarda Ebeveynlerin Başvurması Gereken Kişi </a:t>
            </a:r>
            <a:r>
              <a:rPr lang="tr-TR" sz="4000" cap="none" dirty="0"/>
              <a:t>v</a:t>
            </a:r>
            <a:r>
              <a:rPr lang="tr-TR" sz="4000" cap="none" dirty="0" smtClean="0"/>
              <a:t>e Kurumlar:</a:t>
            </a:r>
            <a:br>
              <a:rPr lang="tr-TR" sz="4000" cap="none" dirty="0" smtClean="0"/>
            </a:br>
            <a:endParaRPr lang="tr-TR" sz="4000" dirty="0"/>
          </a:p>
        </p:txBody>
      </p:sp>
      <p:sp>
        <p:nvSpPr>
          <p:cNvPr id="3" name="İçerik Yer Tutucusu 2"/>
          <p:cNvSpPr>
            <a:spLocks noGrp="1"/>
          </p:cNvSpPr>
          <p:nvPr>
            <p:ph idx="1"/>
          </p:nvPr>
        </p:nvSpPr>
        <p:spPr>
          <a:xfrm>
            <a:off x="938758" y="2708920"/>
            <a:ext cx="7633742" cy="3888432"/>
          </a:xfrm>
        </p:spPr>
        <p:txBody>
          <a:bodyPr>
            <a:normAutofit/>
          </a:bodyPr>
          <a:lstStyle/>
          <a:p>
            <a:r>
              <a:rPr lang="tr-TR" sz="2400" dirty="0" smtClean="0">
                <a:solidFill>
                  <a:schemeClr val="tx1"/>
                </a:solidFill>
              </a:rPr>
              <a:t>Önce </a:t>
            </a:r>
            <a:r>
              <a:rPr lang="tr-TR" sz="2400" dirty="0">
                <a:solidFill>
                  <a:schemeClr val="tx1"/>
                </a:solidFill>
              </a:rPr>
              <a:t>Okul </a:t>
            </a:r>
            <a:r>
              <a:rPr lang="tr-TR" sz="2400" b="1" dirty="0">
                <a:solidFill>
                  <a:schemeClr val="tx1"/>
                </a:solidFill>
              </a:rPr>
              <a:t>Psikolojik </a:t>
            </a:r>
            <a:r>
              <a:rPr lang="tr-TR" sz="2400" b="1" dirty="0" smtClean="0">
                <a:solidFill>
                  <a:schemeClr val="tx1"/>
                </a:solidFill>
              </a:rPr>
              <a:t>Danışmanı ve Okul İdaresi</a:t>
            </a:r>
            <a:endParaRPr lang="tr-TR" sz="2400" b="1" dirty="0">
              <a:solidFill>
                <a:schemeClr val="tx1"/>
              </a:solidFill>
            </a:endParaRPr>
          </a:p>
          <a:p>
            <a:r>
              <a:rPr lang="tr-TR" sz="2400" dirty="0">
                <a:solidFill>
                  <a:schemeClr val="tx1"/>
                </a:solidFill>
              </a:rPr>
              <a:t>Okulda Psikolojik Danışman yoksa </a:t>
            </a:r>
            <a:r>
              <a:rPr lang="tr-TR" sz="2400" b="1" dirty="0">
                <a:solidFill>
                  <a:schemeClr val="tx1"/>
                </a:solidFill>
              </a:rPr>
              <a:t>Rehberlik ve Araştırma Merkezleri</a:t>
            </a:r>
          </a:p>
          <a:p>
            <a:r>
              <a:rPr lang="tr-TR" sz="2400" dirty="0" smtClean="0">
                <a:solidFill>
                  <a:schemeClr val="tx1"/>
                </a:solidFill>
              </a:rPr>
              <a:t>Onların da </a:t>
            </a:r>
            <a:r>
              <a:rPr lang="tr-TR" sz="2400" dirty="0">
                <a:solidFill>
                  <a:schemeClr val="tx1"/>
                </a:solidFill>
              </a:rPr>
              <a:t>yönlendirmesiyle </a:t>
            </a:r>
            <a:r>
              <a:rPr lang="tr-TR" sz="2400" b="1" dirty="0" smtClean="0">
                <a:solidFill>
                  <a:schemeClr val="tx1"/>
                </a:solidFill>
              </a:rPr>
              <a:t>Çocuk ve Ergen Psikiyatrisi</a:t>
            </a:r>
          </a:p>
          <a:p>
            <a:r>
              <a:rPr lang="tr-TR" sz="2400" dirty="0" smtClean="0">
                <a:solidFill>
                  <a:schemeClr val="tx1"/>
                </a:solidFill>
              </a:rPr>
              <a:t>Çocuğunuzun </a:t>
            </a:r>
            <a:r>
              <a:rPr lang="tr-TR" sz="2400" dirty="0">
                <a:solidFill>
                  <a:schemeClr val="tx1"/>
                </a:solidFill>
              </a:rPr>
              <a:t>internet üzerinden siber zorbalığa ve istismara uğradığında Emniyet Genel Müdürlüğü’nün </a:t>
            </a:r>
            <a:r>
              <a:rPr lang="tr-TR" sz="2400" b="1" dirty="0">
                <a:solidFill>
                  <a:schemeClr val="tx1"/>
                </a:solidFill>
              </a:rPr>
              <a:t>Siber Suçlarla Mücadele </a:t>
            </a:r>
            <a:r>
              <a:rPr lang="tr-TR" sz="2400" dirty="0">
                <a:solidFill>
                  <a:schemeClr val="tx1"/>
                </a:solidFill>
              </a:rPr>
              <a:t>birimine başvurmak gerekir.</a:t>
            </a:r>
            <a:endParaRPr lang="tr-TR" sz="2400" dirty="0">
              <a:solidFill>
                <a:schemeClr val="tx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803717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dirty="0" smtClean="0">
                <a:solidFill>
                  <a:schemeClr val="tx1"/>
                </a:solidFill>
              </a:rPr>
              <a:t>Ögel K (2012), İnternet Bağımlılığı, Türkiye İş Bankası Yayınları, İstanbul</a:t>
            </a:r>
          </a:p>
          <a:p>
            <a:r>
              <a:rPr lang="tr-TR" dirty="0" smtClean="0">
                <a:solidFill>
                  <a:schemeClr val="tx1"/>
                </a:solidFill>
              </a:rPr>
              <a:t>Şakiroğlu M,  Akyol C.P. (2018), Çocukları Sanal Dünyada(n) Koruma Kılavuzu, </a:t>
            </a:r>
            <a:r>
              <a:rPr lang="tr-TR" dirty="0" err="1" smtClean="0">
                <a:solidFill>
                  <a:schemeClr val="tx1"/>
                </a:solidFill>
              </a:rPr>
              <a:t>hayykitap</a:t>
            </a:r>
            <a:r>
              <a:rPr lang="tr-TR" dirty="0" smtClean="0">
                <a:solidFill>
                  <a:schemeClr val="tx1"/>
                </a:solidFill>
              </a:rPr>
              <a:t>, İstanbul</a:t>
            </a:r>
          </a:p>
          <a:p>
            <a:r>
              <a:rPr lang="tr-TR" dirty="0" smtClean="0">
                <a:hlinkClick r:id="rId2"/>
              </a:rPr>
              <a:t>tbm.org.tr</a:t>
            </a:r>
          </a:p>
          <a:p>
            <a:r>
              <a:rPr lang="tr-TR" dirty="0" smtClean="0">
                <a:hlinkClick r:id="rId2"/>
              </a:rPr>
              <a:t>http</a:t>
            </a:r>
            <a:r>
              <a:rPr lang="tr-TR" dirty="0">
                <a:hlinkClick r:id="rId2"/>
              </a:rPr>
              <a:t>://</a:t>
            </a:r>
            <a:r>
              <a:rPr lang="tr-TR" dirty="0" smtClean="0">
                <a:hlinkClick r:id="rId2"/>
              </a:rPr>
              <a:t>ebeveyn.tbm.org.tr/Teknoloji-Bagimliligi</a:t>
            </a:r>
            <a:endParaRPr lang="tr-TR" dirty="0" smtClean="0"/>
          </a:p>
          <a:p>
            <a:r>
              <a:rPr lang="tr-TR" dirty="0">
                <a:hlinkClick r:id="rId3"/>
              </a:rPr>
              <a:t>http://yetiskin.tbm.org.tr/Teknoloji-Bagimliligi</a:t>
            </a:r>
            <a:endParaRPr lang="tr-TR" dirty="0" smtClean="0"/>
          </a:p>
          <a:p>
            <a:endParaRPr lang="tr-TR" dirty="0" smtClean="0"/>
          </a:p>
          <a:p>
            <a:endParaRPr lang="tr-TR" dirty="0"/>
          </a:p>
        </p:txBody>
      </p:sp>
    </p:spTree>
    <p:extLst>
      <p:ext uri="{BB962C8B-B14F-4D97-AF65-F5344CB8AC3E}">
        <p14:creationId xmlns:p14="http://schemas.microsoft.com/office/powerpoint/2010/main" val="25713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Teknoloji bağımlılığı</a:t>
            </a:r>
            <a:endParaRPr lang="tr-TR" dirty="0"/>
          </a:p>
        </p:txBody>
      </p:sp>
      <p:sp>
        <p:nvSpPr>
          <p:cNvPr id="3" name="İçerik Yer Tutucusu 2"/>
          <p:cNvSpPr>
            <a:spLocks noGrp="1"/>
          </p:cNvSpPr>
          <p:nvPr>
            <p:ph idx="1"/>
          </p:nvPr>
        </p:nvSpPr>
        <p:spPr>
          <a:xfrm>
            <a:off x="1043608" y="1484784"/>
            <a:ext cx="7776864" cy="4394809"/>
          </a:xfrm>
        </p:spPr>
        <p:txBody>
          <a:bodyPr>
            <a:normAutofit/>
          </a:bodyPr>
          <a:lstStyle/>
          <a:p>
            <a:pPr marL="0" indent="0">
              <a:buNone/>
            </a:pPr>
            <a:r>
              <a:rPr lang="tr-TR" sz="2800" dirty="0" smtClean="0">
                <a:solidFill>
                  <a:schemeClr val="tx1"/>
                </a:solidFill>
                <a:latin typeface="Comic Sans MS" panose="030F0702030302020204" pitchFamily="66" charset="0"/>
              </a:rPr>
              <a:t>	Teknoloji </a:t>
            </a:r>
            <a:r>
              <a:rPr lang="tr-TR" sz="2800" dirty="0">
                <a:solidFill>
                  <a:schemeClr val="tx1"/>
                </a:solidFill>
                <a:latin typeface="Comic Sans MS" panose="030F0702030302020204" pitchFamily="66" charset="0"/>
              </a:rPr>
              <a:t>bağımlılığı, teknolojiyi kullanmada ve onunla ilişkide kişinin iradesini kaybetmesi, kendini denetleyememesi ve onsuz bir yaşam sürememeye başlaması </a:t>
            </a:r>
            <a:r>
              <a:rPr lang="tr-TR" sz="2800" dirty="0" smtClean="0">
                <a:solidFill>
                  <a:schemeClr val="tx1"/>
                </a:solidFill>
                <a:latin typeface="Comic Sans MS" panose="030F0702030302020204" pitchFamily="66" charset="0"/>
              </a:rPr>
              <a:t>halidir.</a:t>
            </a:r>
            <a:endParaRPr lang="tr-TR" sz="2800" dirty="0">
              <a:solidFill>
                <a:schemeClr val="tx1"/>
              </a:solidFill>
              <a:latin typeface="Comic Sans MS" panose="030F0702030302020204" pitchFamily="66" charset="0"/>
            </a:endParaRPr>
          </a:p>
        </p:txBody>
      </p:sp>
      <p:pic>
        <p:nvPicPr>
          <p:cNvPr id="8194" name="Picture 2" descr="teknoloji baÄÄ±mlÄ±lÄ±ÄÄ± neler yapÄ±labili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219" y="3520591"/>
            <a:ext cx="5856734" cy="333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5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Teknolojİyİ</a:t>
            </a:r>
            <a:r>
              <a:rPr lang="tr-TR" dirty="0" smtClean="0"/>
              <a:t> </a:t>
            </a:r>
            <a:r>
              <a:rPr lang="tr-TR" dirty="0" err="1" smtClean="0"/>
              <a:t>Çekİcİ</a:t>
            </a:r>
            <a:r>
              <a:rPr lang="tr-TR" dirty="0" smtClean="0"/>
              <a:t> </a:t>
            </a:r>
            <a:r>
              <a:rPr lang="tr-TR" dirty="0"/>
              <a:t>K</a:t>
            </a:r>
            <a:r>
              <a:rPr lang="tr-TR" dirty="0" smtClean="0"/>
              <a:t>ılan </a:t>
            </a:r>
            <a:r>
              <a:rPr lang="tr-TR" dirty="0" err="1" smtClean="0"/>
              <a:t>Özellİkler</a:t>
            </a:r>
            <a:endParaRPr lang="tr-TR" dirty="0"/>
          </a:p>
        </p:txBody>
      </p:sp>
      <p:sp>
        <p:nvSpPr>
          <p:cNvPr id="3" name="İçerik Yer Tutucusu 2"/>
          <p:cNvSpPr>
            <a:spLocks noGrp="1"/>
          </p:cNvSpPr>
          <p:nvPr>
            <p:ph idx="1"/>
          </p:nvPr>
        </p:nvSpPr>
        <p:spPr>
          <a:xfrm>
            <a:off x="938758" y="2060848"/>
            <a:ext cx="7633742" cy="4320480"/>
          </a:xfrm>
        </p:spPr>
        <p:txBody>
          <a:bodyPr>
            <a:noAutofit/>
          </a:bodyPr>
          <a:lstStyle/>
          <a:p>
            <a:r>
              <a:rPr lang="tr-TR" sz="2400" dirty="0" smtClean="0">
                <a:solidFill>
                  <a:schemeClr val="tx1"/>
                </a:solidFill>
                <a:latin typeface="Comic Sans MS" panose="030F0702030302020204" pitchFamily="66" charset="0"/>
              </a:rPr>
              <a:t>Ulaşılabilirlik</a:t>
            </a:r>
          </a:p>
          <a:p>
            <a:r>
              <a:rPr lang="tr-TR" sz="2400" dirty="0" smtClean="0">
                <a:solidFill>
                  <a:schemeClr val="tx1"/>
                </a:solidFill>
                <a:latin typeface="Comic Sans MS" panose="030F0702030302020204" pitchFamily="66" charset="0"/>
              </a:rPr>
              <a:t>Ödül Mekanizması</a:t>
            </a:r>
          </a:p>
          <a:p>
            <a:r>
              <a:rPr lang="tr-TR" sz="2400" dirty="0" smtClean="0">
                <a:solidFill>
                  <a:schemeClr val="tx1"/>
                </a:solidFill>
                <a:latin typeface="Comic Sans MS" panose="030F0702030302020204" pitchFamily="66" charset="0"/>
              </a:rPr>
              <a:t>Güvende hissetme</a:t>
            </a:r>
          </a:p>
          <a:p>
            <a:r>
              <a:rPr lang="tr-TR" sz="2400" dirty="0" smtClean="0">
                <a:solidFill>
                  <a:schemeClr val="tx1"/>
                </a:solidFill>
                <a:latin typeface="Comic Sans MS" panose="030F0702030302020204" pitchFamily="66" charset="0"/>
              </a:rPr>
              <a:t>Duygu değiştirme</a:t>
            </a:r>
          </a:p>
          <a:p>
            <a:r>
              <a:rPr lang="tr-TR" sz="2400" dirty="0" smtClean="0">
                <a:solidFill>
                  <a:schemeClr val="tx1"/>
                </a:solidFill>
                <a:latin typeface="Comic Sans MS" panose="030F0702030302020204" pitchFamily="66" charset="0"/>
              </a:rPr>
              <a:t>Bilgi edinme</a:t>
            </a:r>
          </a:p>
          <a:p>
            <a:r>
              <a:rPr lang="tr-TR" sz="2400" dirty="0" smtClean="0">
                <a:solidFill>
                  <a:schemeClr val="tx1"/>
                </a:solidFill>
                <a:latin typeface="Comic Sans MS" panose="030F0702030302020204" pitchFamily="66" charset="0"/>
              </a:rPr>
              <a:t>Kişisel kimlik ve sosyal destek</a:t>
            </a:r>
          </a:p>
          <a:p>
            <a:r>
              <a:rPr lang="tr-TR" sz="2400" dirty="0" smtClean="0">
                <a:solidFill>
                  <a:schemeClr val="tx1"/>
                </a:solidFill>
                <a:latin typeface="Comic Sans MS" panose="030F0702030302020204" pitchFamily="66" charset="0"/>
              </a:rPr>
              <a:t>Partner bulma</a:t>
            </a:r>
          </a:p>
          <a:p>
            <a:r>
              <a:rPr lang="tr-TR" sz="2400" dirty="0" smtClean="0">
                <a:solidFill>
                  <a:schemeClr val="tx1"/>
                </a:solidFill>
                <a:latin typeface="Comic Sans MS" panose="030F0702030302020204" pitchFamily="66" charset="0"/>
              </a:rPr>
              <a:t>Başarı duygusunu tatmin etme</a:t>
            </a:r>
          </a:p>
          <a:p>
            <a:r>
              <a:rPr lang="tr-TR" sz="2400" dirty="0" smtClean="0">
                <a:solidFill>
                  <a:schemeClr val="tx1"/>
                </a:solidFill>
                <a:latin typeface="Comic Sans MS" panose="030F0702030302020204" pitchFamily="66" charset="0"/>
              </a:rPr>
              <a:t>Can sıkıntısını giderme</a:t>
            </a:r>
          </a:p>
        </p:txBody>
      </p:sp>
      <p:pic>
        <p:nvPicPr>
          <p:cNvPr id="6146" name="Picture 2" descr="teknolojiyi Ã¶zellikl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2"/>
            <a:ext cx="448358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1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6600" dirty="0" smtClean="0"/>
              <a:t>Mutluluk Canavarları</a:t>
            </a:r>
            <a:endParaRPr lang="tr-TR" sz="6600" dirty="0"/>
          </a:p>
        </p:txBody>
      </p:sp>
      <p:pic>
        <p:nvPicPr>
          <p:cNvPr id="9218" name="Picture 2" descr="Ä°lgili res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5" y="2348880"/>
            <a:ext cx="640071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68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İnternet Bağımlılığın </a:t>
            </a:r>
            <a:r>
              <a:rPr lang="tr-TR" dirty="0" err="1" smtClean="0"/>
              <a:t>Etkİlerİ</a:t>
            </a:r>
            <a:endParaRPr lang="tr-TR" dirty="0"/>
          </a:p>
        </p:txBody>
      </p:sp>
      <p:sp>
        <p:nvSpPr>
          <p:cNvPr id="3" name="İçerik Yer Tutucusu 2"/>
          <p:cNvSpPr>
            <a:spLocks noGrp="1"/>
          </p:cNvSpPr>
          <p:nvPr>
            <p:ph idx="1"/>
          </p:nvPr>
        </p:nvSpPr>
        <p:spPr>
          <a:xfrm>
            <a:off x="945161" y="2060848"/>
            <a:ext cx="4418927" cy="3593591"/>
          </a:xfrm>
        </p:spPr>
        <p:txBody>
          <a:bodyPr>
            <a:normAutofit fontScale="92500" lnSpcReduction="20000"/>
          </a:bodyPr>
          <a:lstStyle/>
          <a:p>
            <a:r>
              <a:rPr lang="tr-TR" sz="2400" dirty="0" smtClean="0">
                <a:solidFill>
                  <a:schemeClr val="tx1"/>
                </a:solidFill>
                <a:latin typeface="Comic Sans MS" panose="030F0702030302020204" pitchFamily="66" charset="0"/>
              </a:rPr>
              <a:t>Kuru gözler</a:t>
            </a:r>
          </a:p>
          <a:p>
            <a:r>
              <a:rPr lang="tr-TR" sz="2400" dirty="0" smtClean="0">
                <a:solidFill>
                  <a:schemeClr val="tx1"/>
                </a:solidFill>
                <a:latin typeface="Comic Sans MS" panose="030F0702030302020204" pitchFamily="66" charset="0"/>
              </a:rPr>
              <a:t>Baş, sırt, boyun ağrıları</a:t>
            </a:r>
          </a:p>
          <a:p>
            <a:r>
              <a:rPr lang="tr-TR" sz="2400" dirty="0" smtClean="0">
                <a:solidFill>
                  <a:schemeClr val="tx1"/>
                </a:solidFill>
                <a:latin typeface="Comic Sans MS" panose="030F0702030302020204" pitchFamily="66" charset="0"/>
              </a:rPr>
              <a:t>Yeme sorunları</a:t>
            </a:r>
          </a:p>
          <a:p>
            <a:r>
              <a:rPr lang="tr-TR" sz="2400" dirty="0" smtClean="0">
                <a:solidFill>
                  <a:schemeClr val="tx1"/>
                </a:solidFill>
                <a:latin typeface="Comic Sans MS" panose="030F0702030302020204" pitchFamily="66" charset="0"/>
              </a:rPr>
              <a:t>Uyku sorunları </a:t>
            </a:r>
          </a:p>
          <a:p>
            <a:r>
              <a:rPr lang="tr-TR" sz="2400" dirty="0" smtClean="0">
                <a:solidFill>
                  <a:schemeClr val="tx1"/>
                </a:solidFill>
                <a:latin typeface="Comic Sans MS" panose="030F0702030302020204" pitchFamily="66" charset="0"/>
              </a:rPr>
              <a:t>İrade </a:t>
            </a:r>
            <a:r>
              <a:rPr lang="tr-TR" sz="2400" dirty="0">
                <a:solidFill>
                  <a:schemeClr val="tx1"/>
                </a:solidFill>
                <a:latin typeface="Comic Sans MS" panose="030F0702030302020204" pitchFamily="66" charset="0"/>
              </a:rPr>
              <a:t>denetimi kaybolur</a:t>
            </a:r>
            <a:r>
              <a:rPr lang="tr-TR" sz="2400" dirty="0" smtClean="0">
                <a:solidFill>
                  <a:schemeClr val="tx1"/>
                </a:solidFill>
                <a:latin typeface="Comic Sans MS" panose="030F0702030302020204" pitchFamily="66" charset="0"/>
              </a:rPr>
              <a:t>.</a:t>
            </a:r>
          </a:p>
          <a:p>
            <a:r>
              <a:rPr lang="tr-TR" sz="2400" dirty="0" smtClean="0">
                <a:solidFill>
                  <a:schemeClr val="tx1"/>
                </a:solidFill>
                <a:latin typeface="Comic Sans MS" panose="030F0702030302020204" pitchFamily="66" charset="0"/>
              </a:rPr>
              <a:t>Beyin fonksiyonlarında yavaşlama</a:t>
            </a:r>
            <a:endParaRPr lang="tr-TR" sz="2400" dirty="0">
              <a:solidFill>
                <a:schemeClr val="tx1"/>
              </a:solidFill>
              <a:latin typeface="Comic Sans MS" panose="030F0702030302020204" pitchFamily="66" charset="0"/>
            </a:endParaRPr>
          </a:p>
          <a:p>
            <a:r>
              <a:rPr lang="tr-TR" sz="2400" dirty="0" smtClean="0">
                <a:solidFill>
                  <a:schemeClr val="tx1"/>
                </a:solidFill>
                <a:latin typeface="Comic Sans MS" panose="030F0702030302020204" pitchFamily="66" charset="0"/>
              </a:rPr>
              <a:t>Sosyalleşme sorunları</a:t>
            </a:r>
          </a:p>
          <a:p>
            <a:r>
              <a:rPr lang="tr-TR" sz="2400" dirty="0" smtClean="0">
                <a:solidFill>
                  <a:schemeClr val="tx1"/>
                </a:solidFill>
                <a:latin typeface="Comic Sans MS" panose="030F0702030302020204" pitchFamily="66" charset="0"/>
              </a:rPr>
              <a:t>Akademik sorunlar</a:t>
            </a:r>
          </a:p>
          <a:p>
            <a:endParaRPr lang="tr-TR" sz="2400" dirty="0"/>
          </a:p>
        </p:txBody>
      </p:sp>
      <p:pic>
        <p:nvPicPr>
          <p:cNvPr id="3074"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032" y="4667016"/>
            <a:ext cx="4381968" cy="219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7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476672"/>
            <a:ext cx="7293496" cy="5217443"/>
          </a:xfrm>
        </p:spPr>
        <p:txBody>
          <a:bodyPr>
            <a:normAutofit/>
          </a:bodyPr>
          <a:lstStyle/>
          <a:p>
            <a:r>
              <a:rPr lang="tr-TR" dirty="0" smtClean="0">
                <a:solidFill>
                  <a:schemeClr val="tx1"/>
                </a:solidFill>
                <a:latin typeface="Comic Sans MS" panose="030F0702030302020204" pitchFamily="66" charset="0"/>
              </a:rPr>
              <a:t>Takıntılı, kaygılı, depresif, düşmanca, </a:t>
            </a:r>
            <a:r>
              <a:rPr lang="tr-TR" dirty="0" err="1" smtClean="0">
                <a:solidFill>
                  <a:schemeClr val="tx1"/>
                </a:solidFill>
                <a:latin typeface="Comic Sans MS" panose="030F0702030302020204" pitchFamily="66" charset="0"/>
              </a:rPr>
              <a:t>fobik</a:t>
            </a:r>
            <a:r>
              <a:rPr lang="tr-TR" dirty="0" smtClean="0">
                <a:solidFill>
                  <a:schemeClr val="tx1"/>
                </a:solidFill>
                <a:latin typeface="Comic Sans MS" panose="030F0702030302020204" pitchFamily="66" charset="0"/>
              </a:rPr>
              <a:t>, </a:t>
            </a:r>
            <a:r>
              <a:rPr lang="tr-TR" dirty="0" err="1" smtClean="0">
                <a:solidFill>
                  <a:schemeClr val="tx1"/>
                </a:solidFill>
                <a:latin typeface="Comic Sans MS" panose="030F0702030302020204" pitchFamily="66" charset="0"/>
              </a:rPr>
              <a:t>paranoid</a:t>
            </a:r>
            <a:r>
              <a:rPr lang="tr-TR" dirty="0" smtClean="0">
                <a:solidFill>
                  <a:schemeClr val="tx1"/>
                </a:solidFill>
                <a:latin typeface="Comic Sans MS" panose="030F0702030302020204" pitchFamily="66" charset="0"/>
              </a:rPr>
              <a:t> düşünceler</a:t>
            </a:r>
          </a:p>
          <a:p>
            <a:r>
              <a:rPr lang="tr-TR" dirty="0" smtClean="0">
                <a:solidFill>
                  <a:schemeClr val="tx1"/>
                </a:solidFill>
                <a:latin typeface="Comic Sans MS" panose="030F0702030302020204" pitchFamily="66" charset="0"/>
              </a:rPr>
              <a:t>Kişilerarası duyarlılık azalır</a:t>
            </a:r>
          </a:p>
          <a:p>
            <a:r>
              <a:rPr lang="tr-TR" dirty="0" smtClean="0">
                <a:solidFill>
                  <a:schemeClr val="tx1"/>
                </a:solidFill>
                <a:latin typeface="Comic Sans MS" panose="030F0702030302020204" pitchFamily="66" charset="0"/>
              </a:rPr>
              <a:t>Özgüven gerilemesi oluşabilir</a:t>
            </a:r>
          </a:p>
          <a:p>
            <a:r>
              <a:rPr lang="tr-TR" dirty="0" smtClean="0">
                <a:solidFill>
                  <a:schemeClr val="tx1"/>
                </a:solidFill>
                <a:latin typeface="Comic Sans MS" panose="030F0702030302020204" pitchFamily="66" charset="0"/>
              </a:rPr>
              <a:t>Hiperaktivite bozukluğu gelişebilir</a:t>
            </a:r>
          </a:p>
          <a:p>
            <a:r>
              <a:rPr lang="tr-TR" dirty="0" smtClean="0">
                <a:solidFill>
                  <a:schemeClr val="tx1"/>
                </a:solidFill>
                <a:latin typeface="Comic Sans MS" panose="030F0702030302020204" pitchFamily="66" charset="0"/>
              </a:rPr>
              <a:t>Hedef </a:t>
            </a:r>
            <a:r>
              <a:rPr lang="tr-TR" dirty="0">
                <a:solidFill>
                  <a:schemeClr val="tx1"/>
                </a:solidFill>
                <a:latin typeface="Comic Sans MS" panose="030F0702030302020204" pitchFamily="66" charset="0"/>
              </a:rPr>
              <a:t>koymada eksiklik</a:t>
            </a:r>
          </a:p>
          <a:p>
            <a:r>
              <a:rPr lang="tr-TR" dirty="0" smtClean="0">
                <a:solidFill>
                  <a:schemeClr val="tx1"/>
                </a:solidFill>
                <a:latin typeface="Comic Sans MS" panose="030F0702030302020204" pitchFamily="66" charset="0"/>
              </a:rPr>
              <a:t>Madde kullanımı ve diğer bağımlılıklar gelişebilir</a:t>
            </a:r>
          </a:p>
          <a:p>
            <a:r>
              <a:rPr lang="tr-TR" dirty="0" smtClean="0">
                <a:solidFill>
                  <a:schemeClr val="tx1"/>
                </a:solidFill>
                <a:latin typeface="Comic Sans MS" panose="030F0702030302020204" pitchFamily="66" charset="0"/>
              </a:rPr>
              <a:t>Hareketsizlik</a:t>
            </a:r>
          </a:p>
          <a:p>
            <a:r>
              <a:rPr lang="tr-TR" dirty="0" smtClean="0">
                <a:solidFill>
                  <a:schemeClr val="tx1"/>
                </a:solidFill>
                <a:latin typeface="Comic Sans MS" panose="030F0702030302020204" pitchFamily="66" charset="0"/>
              </a:rPr>
              <a:t>Evlilik sorunları</a:t>
            </a:r>
          </a:p>
          <a:p>
            <a:r>
              <a:rPr lang="tr-TR" dirty="0" smtClean="0">
                <a:solidFill>
                  <a:schemeClr val="tx1"/>
                </a:solidFill>
                <a:latin typeface="Comic Sans MS" panose="030F0702030302020204" pitchFamily="66" charset="0"/>
              </a:rPr>
              <a:t>Mesleki sorunlar</a:t>
            </a:r>
          </a:p>
          <a:p>
            <a:r>
              <a:rPr lang="tr-TR" dirty="0" smtClean="0">
                <a:solidFill>
                  <a:schemeClr val="tx1"/>
                </a:solidFill>
                <a:latin typeface="Comic Sans MS" panose="030F0702030302020204" pitchFamily="66" charset="0"/>
              </a:rPr>
              <a:t>Sosyal </a:t>
            </a:r>
            <a:r>
              <a:rPr lang="tr-TR" dirty="0">
                <a:solidFill>
                  <a:schemeClr val="tx1"/>
                </a:solidFill>
                <a:latin typeface="Comic Sans MS" panose="030F0702030302020204" pitchFamily="66" charset="0"/>
              </a:rPr>
              <a:t>sapma</a:t>
            </a:r>
          </a:p>
          <a:p>
            <a:endParaRPr lang="tr-TR" dirty="0" smtClean="0">
              <a:solidFill>
                <a:schemeClr val="tx1"/>
              </a:solidFill>
              <a:latin typeface="Comic Sans MS" panose="030F0702030302020204" pitchFamily="66" charset="0"/>
            </a:endParaRPr>
          </a:p>
          <a:p>
            <a:endParaRPr lang="tr-TR" dirty="0" smtClean="0">
              <a:solidFill>
                <a:schemeClr val="tx1"/>
              </a:solidFill>
              <a:latin typeface="Comic Sans MS" panose="030F0702030302020204" pitchFamily="66" charset="0"/>
            </a:endParaRPr>
          </a:p>
          <a:p>
            <a:endParaRPr lang="tr-TR" dirty="0">
              <a:solidFill>
                <a:schemeClr val="tx1"/>
              </a:solidFill>
              <a:latin typeface="Comic Sans MS" panose="030F0702030302020204" pitchFamily="66" charset="0"/>
            </a:endParaRPr>
          </a:p>
        </p:txBody>
      </p:sp>
      <p:pic>
        <p:nvPicPr>
          <p:cNvPr id="2050" name="Picture 2" descr="Ã§ocuklarda oyun baÄÄ±mlÄ±lÄ±Ä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933056"/>
            <a:ext cx="4788024" cy="280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25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836712"/>
            <a:ext cx="7633742" cy="4673711"/>
          </a:xfrm>
        </p:spPr>
        <p:txBody>
          <a:bodyPr/>
          <a:lstStyle/>
          <a:p>
            <a:r>
              <a:rPr lang="tr-TR" dirty="0" smtClean="0">
                <a:solidFill>
                  <a:schemeClr val="tx1"/>
                </a:solidFill>
              </a:rPr>
              <a:t>Çekingen ve çocukluk çağı travması olan çocuklar sosyal medyada oluşturdukları kimlikleriyle risk grubundalar.</a:t>
            </a:r>
          </a:p>
          <a:p>
            <a:r>
              <a:rPr lang="tr-TR" dirty="0" smtClean="0">
                <a:solidFill>
                  <a:schemeClr val="tx1"/>
                </a:solidFill>
              </a:rPr>
              <a:t>13-19 yaş arası gençlerin %25’i 24 saat çevrimiçi</a:t>
            </a:r>
          </a:p>
          <a:p>
            <a:r>
              <a:rPr lang="tr-TR" dirty="0" smtClean="0">
                <a:solidFill>
                  <a:schemeClr val="tx1"/>
                </a:solidFill>
              </a:rPr>
              <a:t>11-19 yaş arası gençlerin %96,5’i yatarken telefonu yanına alıyor ve her 57 dakikada bir telefonunu kontrol ediyor.</a:t>
            </a:r>
          </a:p>
          <a:p>
            <a:r>
              <a:rPr lang="tr-TR" dirty="0" smtClean="0">
                <a:solidFill>
                  <a:schemeClr val="tx1"/>
                </a:solidFill>
              </a:rPr>
              <a:t>İnternet kullanımında en kritik süre gece saat 03.00-06.00 arası, bu saatte suç işlenme açısından internet sokaktan daha tehlikeli.</a:t>
            </a:r>
            <a:endParaRPr lang="tr-TR" dirty="0">
              <a:solidFill>
                <a:schemeClr val="tx1"/>
              </a:solidFill>
            </a:endParaRPr>
          </a:p>
          <a:p>
            <a:r>
              <a:rPr lang="tr-TR" dirty="0" smtClean="0">
                <a:solidFill>
                  <a:schemeClr val="tx1"/>
                </a:solidFill>
              </a:rPr>
              <a:t>Çocuklar, gençler ve yetişkinler; yaş grubu fark etmeksizin pek çok kişi kendini kötü hissettiği başka bir şey düşünemediğini söyleyerek eline telefonu alıyor.</a:t>
            </a:r>
          </a:p>
          <a:p>
            <a:endParaRPr lang="tr-TR" dirty="0" smtClean="0"/>
          </a:p>
        </p:txBody>
      </p:sp>
    </p:spTree>
    <p:extLst>
      <p:ext uri="{BB962C8B-B14F-4D97-AF65-F5344CB8AC3E}">
        <p14:creationId xmlns:p14="http://schemas.microsoft.com/office/powerpoint/2010/main" val="420121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Çocuklarda Bağımlılık </a:t>
            </a:r>
            <a:r>
              <a:rPr lang="tr-TR" dirty="0" err="1" smtClean="0"/>
              <a:t>İçİn</a:t>
            </a:r>
            <a:r>
              <a:rPr lang="tr-TR" dirty="0" smtClean="0"/>
              <a:t> Erken Uyarı </a:t>
            </a:r>
            <a:r>
              <a:rPr lang="tr-TR" dirty="0" err="1" smtClean="0"/>
              <a:t>İşaretlerİ</a:t>
            </a:r>
            <a:endParaRPr lang="tr-TR" dirty="0"/>
          </a:p>
        </p:txBody>
      </p:sp>
      <p:sp>
        <p:nvSpPr>
          <p:cNvPr id="3" name="İçerik Yer Tutucusu 2"/>
          <p:cNvSpPr>
            <a:spLocks noGrp="1"/>
          </p:cNvSpPr>
          <p:nvPr>
            <p:ph idx="1"/>
          </p:nvPr>
        </p:nvSpPr>
        <p:spPr>
          <a:xfrm>
            <a:off x="1043608" y="1874517"/>
            <a:ext cx="8229600" cy="3845024"/>
          </a:xfrm>
        </p:spPr>
        <p:txBody>
          <a:bodyPr>
            <a:normAutofit/>
          </a:bodyPr>
          <a:lstStyle/>
          <a:p>
            <a:r>
              <a:rPr lang="tr-TR" dirty="0" smtClean="0">
                <a:solidFill>
                  <a:schemeClr val="tx1"/>
                </a:solidFill>
                <a:latin typeface="Comic Sans MS" panose="030F0702030302020204" pitchFamily="66" charset="0"/>
              </a:rPr>
              <a:t>Aşırı yorgunluk</a:t>
            </a:r>
          </a:p>
          <a:p>
            <a:r>
              <a:rPr lang="tr-TR" dirty="0" smtClean="0">
                <a:solidFill>
                  <a:schemeClr val="tx1"/>
                </a:solidFill>
                <a:latin typeface="Comic Sans MS" panose="030F0702030302020204" pitchFamily="66" charset="0"/>
              </a:rPr>
              <a:t>Akademik sorunlar</a:t>
            </a:r>
          </a:p>
          <a:p>
            <a:r>
              <a:rPr lang="tr-TR" dirty="0" smtClean="0">
                <a:solidFill>
                  <a:schemeClr val="tx1"/>
                </a:solidFill>
                <a:latin typeface="Comic Sans MS" panose="030F0702030302020204" pitchFamily="66" charset="0"/>
              </a:rPr>
              <a:t>Hobilerine olan ilgisizlik</a:t>
            </a:r>
          </a:p>
          <a:p>
            <a:r>
              <a:rPr lang="tr-TR" dirty="0" smtClean="0">
                <a:solidFill>
                  <a:schemeClr val="tx1"/>
                </a:solidFill>
                <a:latin typeface="Comic Sans MS" panose="030F0702030302020204" pitchFamily="66" charset="0"/>
              </a:rPr>
              <a:t>Arkadaşlarından uzaklaşma</a:t>
            </a:r>
          </a:p>
          <a:p>
            <a:r>
              <a:rPr lang="tr-TR" dirty="0" smtClean="0">
                <a:solidFill>
                  <a:schemeClr val="tx1"/>
                </a:solidFill>
                <a:latin typeface="Comic Sans MS" panose="030F0702030302020204" pitchFamily="66" charset="0"/>
              </a:rPr>
              <a:t>Söz dinlememe ve karşı çıkma</a:t>
            </a:r>
          </a:p>
          <a:p>
            <a:r>
              <a:rPr lang="tr-TR" dirty="0" smtClean="0">
                <a:solidFill>
                  <a:schemeClr val="tx1"/>
                </a:solidFill>
                <a:latin typeface="Comic Sans MS" panose="030F0702030302020204" pitchFamily="66" charset="0"/>
              </a:rPr>
              <a:t>Kullanım süresi ve artışı</a:t>
            </a:r>
          </a:p>
          <a:p>
            <a:endParaRPr lang="tr-TR" dirty="0">
              <a:solidFill>
                <a:schemeClr val="tx1"/>
              </a:solidFill>
              <a:latin typeface="Comic Sans MS" panose="030F0702030302020204" pitchFamily="66" charset="0"/>
            </a:endParaRPr>
          </a:p>
        </p:txBody>
      </p:sp>
      <p:sp>
        <p:nvSpPr>
          <p:cNvPr id="4" name="AutoShape 2" descr="Ã§ocuklarda oyun baÄÄ±mlÄ±lÄ±Ä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Ã§ocuklarda oyun baÄÄ±mlÄ±lÄ±ÄÄ±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Ã§ocuklarda oyun baÄÄ±mlÄ±lÄ±ÄÄ±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descr="Ã§ocuklarda oyun baÄÄ±mlÄ±lÄ±ÄÄ±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844" y="4437112"/>
            <a:ext cx="5322230" cy="242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6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TM10001106[[fn=Rozet]]</Template>
  <TotalTime>555</TotalTime>
  <Words>1072</Words>
  <Application>Microsoft Office PowerPoint</Application>
  <PresentationFormat>Ekran Gösterisi (4:3)</PresentationFormat>
  <Paragraphs>186</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Badge</vt:lpstr>
      <vt:lpstr>Teknolojİ Bağımlılığı</vt:lpstr>
      <vt:lpstr>Bağımlılık Nedir?</vt:lpstr>
      <vt:lpstr>Teknoloji bağımlılığı</vt:lpstr>
      <vt:lpstr>Teknolojİyİ Çekİcİ Kılan Özellİkler</vt:lpstr>
      <vt:lpstr>Mutluluk Canavarları</vt:lpstr>
      <vt:lpstr>İnternet Bağımlılığın Etkİlerİ</vt:lpstr>
      <vt:lpstr>PowerPoint Sunusu</vt:lpstr>
      <vt:lpstr>PowerPoint Sunusu</vt:lpstr>
      <vt:lpstr>Çocuklarda Bağımlılık İçİn Erken Uyarı İşaretlerİ</vt:lpstr>
      <vt:lpstr>PowerPoint Sunusu</vt:lpstr>
      <vt:lpstr>İnternette Oyun bağımlılığı</vt:lpstr>
      <vt:lpstr>İnternette Oyun bağımlılığı</vt:lpstr>
      <vt:lpstr>Mavİ bALİna</vt:lpstr>
      <vt:lpstr>Örnek görevler</vt:lpstr>
      <vt:lpstr>Pubg, mınecraft, league of legends, gta, counter strike, god of war</vt:lpstr>
      <vt:lpstr>Çocukların Teknolojİ Kullanımında Dİkkat Edİlmesİ Gerekenler</vt:lpstr>
      <vt:lpstr>Çocukların Teknolojİ Kullanımında Dİkkat Edİlmesİ Gerekenler</vt:lpstr>
      <vt:lpstr>Çocukların Teknolojİ Kullanımında Dİkkat Edİlmesİ Gerekenler</vt:lpstr>
      <vt:lpstr>Eğer çocukta kullanım olması gerekenden fazlaysa</vt:lpstr>
      <vt:lpstr>PowerPoint Sunusu</vt:lpstr>
      <vt:lpstr>PowerPoint Sunusu</vt:lpstr>
      <vt:lpstr>PowerPoint Sunusu</vt:lpstr>
      <vt:lpstr>PowerPoint Sunusu</vt:lpstr>
      <vt:lpstr>Ebeveynlerin kendi teknoloji kullanımıyla ilgili yapması gerekenler</vt:lpstr>
      <vt:lpstr>Ebeveynlerİn kendİ Teknolojİ kullanımıyla İlgİlİ Yapması Gerekenler</vt:lpstr>
      <vt:lpstr>Ebeveynlerİn kendİ Teknolojİ kullanımıyla İlgİlİ Yapması Gerekenler</vt:lpstr>
      <vt:lpstr>Ebeveynlerİn kendİ Teknolojİ kullanımıyla İlgİlİ Yapması Gerekenler</vt:lpstr>
      <vt:lpstr>Çocuğun Teknoloji Bağımlısı Olduğu Durumlarda Ebeveynlerin Başvurması Gereken Kişi ve Kurumlar: </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Teknoloji Bağımlılığı</dc:title>
  <dc:creator>MDYRDMC</dc:creator>
  <cp:lastModifiedBy>LENOVO</cp:lastModifiedBy>
  <cp:revision>61</cp:revision>
  <dcterms:created xsi:type="dcterms:W3CDTF">2019-04-25T06:40:36Z</dcterms:created>
  <dcterms:modified xsi:type="dcterms:W3CDTF">2019-11-04T13:30:01Z</dcterms:modified>
</cp:coreProperties>
</file>