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7" r:id="rId52"/>
    <p:sldId id="309" r:id="rId53"/>
    <p:sldId id="308" r:id="rId54"/>
    <p:sldId id="310" r:id="rId55"/>
    <p:sldId id="311" r:id="rId56"/>
    <p:sldId id="312" r:id="rId57"/>
    <p:sldId id="313" r:id="rId58"/>
    <p:sldId id="315" r:id="rId59"/>
    <p:sldId id="314" r:id="rId6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276"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9937176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41ab160be4_1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41ab160be4_1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41ab160be4_1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41ab160be4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41ab160be4_1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41ab160be4_1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41ab160be4_1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41ab160be4_1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41ab160be4_1_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41ab160be4_1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41ab160be4_1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41ab160be4_1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1ab160be4_1_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1ab160be4_1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41ab160be4_1_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41ab160be4_1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41ab160be4_1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41ab160be4_1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41ab160be4_1_1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41ab160be4_1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1ab160be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1ab160be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41ab160be4_1_1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41ab160be4_1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41ab160be4_1_1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41ab160be4_1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41ab160be4_1_1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41ab160be4_1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41ab160be4_1_1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41ab160be4_1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41ab160be4_1_1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41ab160be4_1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41ab160be4_1_1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41ab160be4_1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41ab160be4_1_1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41ab160be4_1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41ab160be4_1_1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41ab160be4_1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41ab160be4_1_1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41ab160be4_1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41ab160be4_1_1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41ab160be4_1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41ab160be4_1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41ab160be4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41ab160be4_1_1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41ab160be4_1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41ab160be4_1_2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41ab160be4_1_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41ab160be4_1_2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41ab160be4_1_2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41ab160be4_1_2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41ab160be4_1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41ab160be4_1_2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41ab160be4_1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41ab160be4_1_2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41ab160be4_1_2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41ab160be4_1_2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41ab160be4_1_2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41ab160be4_1_2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41ab160be4_1_2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41ab160be4_1_2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41ab160be4_1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41ab160be4_1_2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41ab160be4_1_2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1ab160be4_1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1ab160be4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41ab160be4_1_2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41ab160be4_1_2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41ab160be4_1_2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41ab160be4_1_2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41ab160be4_1_2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41ab160be4_1_2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41ab160be4_1_2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41ab160be4_1_2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41ab160be4_1_2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0" name="Google Shape;310;g41ab160be4_1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41ab160be4_1_3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41ab160be4_1_3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41ab160be4_1_3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2" name="Google Shape;322;g41ab160be4_1_3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41ab160be4_1_3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41ab160be4_1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41ab160be4_1_3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4" name="Google Shape;334;g41ab160be4_1_3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41ab160be4_1_3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41ab160be4_1_3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41ab160be4_1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41ab160be4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41ab160be4_1_3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41ab160be4_1_3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41ab160be4_1_3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41ab160be4_1_3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41ab160be4_1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41ab160be4_1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41ab160be4_1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41ab160be4_1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41ab160be4_1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41ab160be4_1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41ab160be4_1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41ab160be4_1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t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tr"/>
              <a:t>E REHBERLİK</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
              <a:t>SEMİNERİ</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REHBERLİK PROGRAMI HAZIRLAMA EKRANI</a:t>
            </a:r>
            <a:endParaRPr/>
          </a:p>
        </p:txBody>
      </p:sp>
      <p:sp>
        <p:nvSpPr>
          <p:cNvPr id="109" name="Google Shape;109;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Okul rehberlik programını e-Rehberlik Modülü üzerinden hazırlamaya başlamadan önce Rehberlik Hizmetleri Sunum Sistemi (www.orgm.meb.gov.tr) “Grup Çalışmaları” bölümü incelenir ve yıl içerisinde yapılması düşünülen çalışmalar belirlenir. Yapılması düşünülen çalışmalar belirlenirken önceki eğitim öğretim yılı verileri, RİBA sonuçları, risk haritaları vb. dikkate alınır.  Rehberlik programı hazırlayabilmek için eğitim kurumu müdürü tarafından okulun özel hedeflerinin sisteme girilmiş olması gerekmektedir.  e-Rehberlik Modülü’ nde yer alan listeden “Rehberlik Programı Hazırlama” sekmesine tıklanır.  Açılan menüden “Yıllık Program Girişi” seçilir.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 Yıllık Rehberlik Programı Güncelleme</a:t>
            </a:r>
            <a:endParaRPr/>
          </a:p>
        </p:txBody>
      </p:sp>
      <p:sp>
        <p:nvSpPr>
          <p:cNvPr id="115" name="Google Shape;115;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Eğitim-öğretim yılı için ders yılı başında öğrencilerin rehberlik ihtiyaçları doğrultusunda yıllık rehberlik programı hazırlanır. Ancak yıl içerisinde oluşabilecek ihtiyaçlardan dolayı ileri tarihli yeni çalışmalar planlanıp uygulanabilir. Yıllık programda güncelleme, programda olduğu halde henüz yapılmamış (zamanı gelmemiş) çalışmaları değiştirmek ya da ihtiyaç oluşan yeni çalışmaları programa eklemek için kullanılır.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Örneğin, Ekim ayının 3. haftasında yapılması planlanan veli semineri o hafta rehberlik öğretmeninin hizmet içi eğitime alınmış olmasından dolayı yapılamayacaktır. Bu durumda Ekim 3. haftaya hizmet içi eğitimi eklemek ve veli seminerini ileri bir tarihe ertelemek için yıllık programın güncellenmesi gerekir. Güncelleme işleminde öncelikle veli semineri ilgili haftadan silinir. (+) yeni butonuna basılır. Ekim 3. haftaya hizmet içi eğitim için giriş yapıldıktan sonra ‘’Kaydet’’ işlemi yapılır. İlgili çalışma haftalık programa eklenmek üzere haftalık program girişi ekranına yansır (Bkz. Haftalık Program Güncelleme). Veli semineri için ileri tarihli yeni bir kayıt yapılır.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Haftalık Program Hazırlama</a:t>
            </a:r>
            <a:endParaRPr/>
          </a:p>
        </p:txBody>
      </p:sp>
      <p:sp>
        <p:nvSpPr>
          <p:cNvPr id="127" name="Google Shape;127;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Rehberlik öğretmeni tarafından yıllık rehberlik programı doğrultusunda haftalık olarak hazırlanan programdır. Birden fazla rehberlik öğretmeni bulunan okullarda her bir rehberlik öğretmeni, sorumluluk paylaşımına göre kendi haftalık programını hazırlar. Haftalık program hazırlamak için yıllık rehberlik programında tüm hedeflere yönelik en az bir çalışma kaydedilmiş olması gerekir.</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tr"/>
              <a:t>Haftalık Program Hazırlama</a:t>
            </a:r>
            <a:endParaRPr/>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Haftalık program, rehberlik öğretmeninin programlı çalışması ve kendi programını elektronik ortamda görüntüleyebilmesi için hazırlanmaktadır. Haftalık programda yer alan zaman dilimleri kesin sınırlarla ayrılmış olmakla birlikte rehberlik hizmetlerinin esnek bir tarafı olduğu göz önünde bulundurulmalıdır. Çalışma için ayrılan zaman, görüşmenin içeriği ile ilgili olarak kısalabilir ya da uzayabilir. Çalışma öngörülenden daha kısa sürede yapılmış ise programda yer alan bir sonraki çalışmaya kadar olan zaman dilimi rehberlik öğretmeni tarafından uygun şekilde kullanılabilir. Çalışmanın öngörülenden daha uzun sürmesi sebebi ile yapılamayan bir sonraki çalışma için açıklama girişi mevcuttur (Bkz. Haftalık program güncelleme). Haftalık program hazırlamak için MEBBİS e-Rehberlik sekmesi seçildikten sonra sayfanın sol tarafında açılan menüden " Rehberlik Programı Hazırlama" sekmesi seçilir.</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Haftalık program iki aşamada hazırlanmaktadır:</a:t>
            </a:r>
            <a:endParaRPr/>
          </a:p>
        </p:txBody>
      </p:sp>
      <p:sp>
        <p:nvSpPr>
          <p:cNvPr id="139" name="Google Shape;139;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1.Aşama: Rehberlik öğretmeninin ilgili haftada, randevular ve yıllık rehberlik programında yer alan çalışmalar dışındaki çalışmalarını (dosyalama işlemleri, resmi yazı yazma, görüşme özeti yazma, haftalık program hazırlama, veri girişlerini yapma vb.) yürütebilmesi amacıyla kendisine özel çalışma süresi oluşturduğu ‘’Kapalı Saat İşlemleri’’ nin yapıldığı aşama, </a:t>
            </a:r>
            <a:endParaRPr/>
          </a:p>
          <a:p>
            <a:pPr marL="0" lvl="0" indent="0" algn="l" rtl="0">
              <a:spcBef>
                <a:spcPts val="1600"/>
              </a:spcBef>
              <a:spcAft>
                <a:spcPts val="1600"/>
              </a:spcAft>
              <a:buNone/>
            </a:pPr>
            <a:r>
              <a:rPr lang="tr"/>
              <a:t>2.Aşama: Rehberlik öğretmeninin yıllık programda yer alan ve hafta boyunca yapacağı çalışmaları ile öğrenci ve veli randevularını girdiği ‘’Haftalık Program’’ın hazırlandığı aşamadır. Haftalık program kurum müdürü tarafından görüntülenebilmektedir.</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 Haftalık Program Kapalı Saat Girişi Ekranı</a:t>
            </a:r>
            <a:endParaRPr/>
          </a:p>
        </p:txBody>
      </p:sp>
      <p:sp>
        <p:nvSpPr>
          <p:cNvPr id="145" name="Google Shape;145;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"Rehberlik Programı Hazırlama" sekmesi seçildikten sonra ekrana gelen üç alt sekmeden " Haftalık Program-Kapalı Saat Girişi" sekmesi seçilir. Bu işlemden sonra ilk satırında gün ve tarihin, ilk sütununda ise saatlerin yer aldığı tablo sistem tarafından ekrana getirilir</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tr"/>
              <a:t>Haftalık Program Kapalı Saat Girişi Ekranı</a:t>
            </a:r>
            <a:endParaRPr/>
          </a:p>
          <a:p>
            <a:pPr marL="0" lvl="0" indent="0" algn="l" rtl="0">
              <a:spcBef>
                <a:spcPts val="0"/>
              </a:spcBef>
              <a:spcAft>
                <a:spcPts val="0"/>
              </a:spcAft>
              <a:buNone/>
            </a:pPr>
            <a:endParaRPr/>
          </a:p>
        </p:txBody>
      </p:sp>
      <p:sp>
        <p:nvSpPr>
          <p:cNvPr id="151" name="Google Shape;151;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Kapalı saat girişindeki her bir hücre 20 dakikalık süreyi ifade eder.  </a:t>
            </a:r>
            <a:endParaRPr/>
          </a:p>
          <a:p>
            <a:pPr marL="0" lvl="0" indent="0" algn="l" rtl="0">
              <a:spcBef>
                <a:spcPts val="1600"/>
              </a:spcBef>
              <a:spcAft>
                <a:spcPts val="0"/>
              </a:spcAft>
              <a:buNone/>
            </a:pPr>
            <a:r>
              <a:rPr lang="tr"/>
              <a:t>Haftalık programda kapalı saat seçimi yapabilmek için ilgili gün ve saatin kesiştiği hücreye farenin sol tuşuyla tıklanır. </a:t>
            </a:r>
            <a:endParaRPr/>
          </a:p>
          <a:p>
            <a:pPr marL="0" lvl="0" indent="0" algn="l" rtl="0">
              <a:spcBef>
                <a:spcPts val="1600"/>
              </a:spcBef>
              <a:spcAft>
                <a:spcPts val="0"/>
              </a:spcAft>
              <a:buNone/>
            </a:pPr>
            <a:r>
              <a:rPr lang="tr"/>
              <a:t> Rehberlik öğretmeni kendisine ayırmak istediği gün ve saatleri seçmek için bir veya daha fazla hücreyi seçebilir.  Kapalı saat ekranında yapılan düzenleme ile ileri tarihli tüm kapalı saatler tanımlanmış olunur. </a:t>
            </a:r>
            <a:endParaRPr/>
          </a:p>
          <a:p>
            <a:pPr marL="0" lvl="0" indent="0" algn="l" rtl="0">
              <a:spcBef>
                <a:spcPts val="1600"/>
              </a:spcBef>
              <a:spcAft>
                <a:spcPts val="1600"/>
              </a:spcAft>
              <a:buNone/>
            </a:pPr>
            <a:r>
              <a:rPr lang="tr"/>
              <a:t>Rehberlik öğretmeni bu düzenlemeyi değiştirebilir, her hafta farklı alanları kapalı saat olarak tanımlayabilir ya da yıl boyunca bu şekilde kullanabilir.</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Kapalı Saat Ekleme</a:t>
            </a:r>
            <a:endParaRPr/>
          </a:p>
        </p:txBody>
      </p:sp>
      <p:sp>
        <p:nvSpPr>
          <p:cNvPr id="157" name="Google Shape;157;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Kapalı saat girişi ekranında hücre ya da hücreler seçildikten sonra açılan ve kapalı saat girişi oluşturmaya olanak sağlayan penceredir. Pencerenin sağ alt köşesindeki "Ekle" butonuna tıklanarak kapalı saat girişi gerçekleştirilir.</a:t>
            </a:r>
            <a:endParaRPr/>
          </a:p>
          <a:p>
            <a:pPr marL="0" lvl="0" indent="0" algn="l" rtl="0">
              <a:spcBef>
                <a:spcPts val="1600"/>
              </a:spcBef>
              <a:spcAft>
                <a:spcPts val="0"/>
              </a:spcAft>
              <a:buNone/>
            </a:pPr>
            <a:r>
              <a:rPr lang="tr"/>
              <a:t>Seçilen hücreler farklı bir gün ya da saate taşınabilir veya silinebilir.  </a:t>
            </a:r>
            <a:endParaRPr/>
          </a:p>
          <a:p>
            <a:pPr marL="0" lvl="0" indent="0" algn="l" rtl="0">
              <a:spcBef>
                <a:spcPts val="1600"/>
              </a:spcBef>
              <a:spcAft>
                <a:spcPts val="0"/>
              </a:spcAft>
              <a:buNone/>
            </a:pPr>
            <a:r>
              <a:rPr lang="tr"/>
              <a:t>Kapalı saatler program üzerinde kırmızı renkle gösterilir.  </a:t>
            </a:r>
            <a:endParaRPr/>
          </a:p>
          <a:p>
            <a:pPr marL="0" lvl="0" indent="0" algn="l" rtl="0">
              <a:spcBef>
                <a:spcPts val="1600"/>
              </a:spcBef>
              <a:spcAft>
                <a:spcPts val="1600"/>
              </a:spcAft>
              <a:buNone/>
            </a:pPr>
            <a:r>
              <a:rPr lang="tr"/>
              <a:t>Bir hafta içinde kapalı saat çalışmaları için en fazla 6 iş saati ayrılabilir.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Haftalık Program Girişi</a:t>
            </a:r>
            <a:endParaRPr/>
          </a:p>
        </p:txBody>
      </p:sp>
      <p:sp>
        <p:nvSpPr>
          <p:cNvPr id="163" name="Google Shape;163;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Yıllık programda yer alan çalışmaların sistem tarafından otomatik olarak ilgili haftaya aktarıldığı, rehberlik öğretmeninin aktarılan bu çalışmaları haftalık programına yerleştirdiği, öğrenci, öğretmen ve veli randevularını girdiği sekmedir. MEBBİS eRehberlik sekmesi seçildikten sonra açılan menüden "Rehberlik Programı Hazırlama" sekmesi seçilir. Ekrana gelen üç sekmeden ikinci sıradaki "Haftalık Program Girişi" sekmesi seçilir.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e-REHBERLİK MODÜLÜNÜN OLUŞTURULMA AMACI NEDİR? </a:t>
            </a:r>
            <a:endParaRPr/>
          </a:p>
        </p:txBody>
      </p:sp>
      <p:sp>
        <p:nvSpPr>
          <p:cNvPr id="61" name="Google Shape;61;p14"/>
          <p:cNvSpPr txBox="1">
            <a:spLocks noGrp="1"/>
          </p:cNvSpPr>
          <p:nvPr>
            <p:ph type="body" idx="1"/>
          </p:nvPr>
        </p:nvSpPr>
        <p:spPr>
          <a:xfrm>
            <a:off x="311700" y="1342950"/>
            <a:ext cx="8520600" cy="3225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Rehberlik hizmetlerinin, çerçevesi belirlenmiş, standart ve somut olarak tanımlanmış MEB Rehberlik Hizmetleri Sunum Sistemi üzerinden verilmesinin sağlanması,  Rehberlik hizmetlerinin etkililiğinin arttırılması için gerçekçi ve uygulanabilir bir program hazırlanmasının sağlanması,  </a:t>
            </a:r>
            <a:endParaRPr/>
          </a:p>
          <a:p>
            <a:pPr marL="0" lvl="0" indent="0" algn="l" rtl="0">
              <a:spcBef>
                <a:spcPts val="1600"/>
              </a:spcBef>
              <a:spcAft>
                <a:spcPts val="0"/>
              </a:spcAft>
              <a:buNone/>
            </a:pPr>
            <a:r>
              <a:rPr lang="tr"/>
              <a:t>Rehberlik hizmetlerinin okul/kurumun ihtiyaçlarına dayalı olarak hazırlanmış, ölçülebilir ve hesap verebilir bir program dahilinde verilmesinin sağlanması,  </a:t>
            </a:r>
            <a:endParaRPr/>
          </a:p>
          <a:p>
            <a:pPr marL="0" lvl="0" indent="0" algn="l" rtl="0">
              <a:spcBef>
                <a:spcPts val="1600"/>
              </a:spcBef>
              <a:spcAft>
                <a:spcPts val="0"/>
              </a:spcAft>
              <a:buNone/>
            </a:pPr>
            <a:r>
              <a:rPr lang="tr"/>
              <a:t>Rehberlik hizmetlerinin görünürlüğünün arttırılması, </a:t>
            </a:r>
            <a:endParaRPr/>
          </a:p>
          <a:p>
            <a:pPr marL="0" lvl="0" indent="0" algn="l" rtl="0">
              <a:spcBef>
                <a:spcPts val="1600"/>
              </a:spcBef>
              <a:spcAft>
                <a:spcPts val="1600"/>
              </a:spcAft>
              <a:buNone/>
            </a:pPr>
            <a:r>
              <a:rPr lang="tr"/>
              <a:t> Sunulan rehberlik hizmetlerine ait verilerin anlık olarak takip edilebilmesi,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Kapalı Saat Girişlerini Aktar</a:t>
            </a:r>
            <a:endParaRPr/>
          </a:p>
        </p:txBody>
      </p:sp>
      <p:sp>
        <p:nvSpPr>
          <p:cNvPr id="169" name="Google Shape;169;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Daha önceden tanımlanan kapalı saat girişlerinin haftalık programa yerleştirilmesini sağlayan butondur. “Kapalı Saat Girişlerini Aktar” butonu haftalık program girişi ekranında takvimin sol üstünde yer alır. Haftalık program hazırlama işlemine başlamadan önce "Kapalı Saat Girişlerini Aktar" butonuna tıklanır. Daha önce oluşturulan özel çalışma süreleri programa yansıtılır ve haftalık program hazırlama işlemine başlanır.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Yıllık Programda Girilen Çalışmalar: </a:t>
            </a:r>
            <a:endParaRPr/>
          </a:p>
        </p:txBody>
      </p:sp>
      <p:sp>
        <p:nvSpPr>
          <p:cNvPr id="175" name="Google Shape;175;p33"/>
          <p:cNvSpPr txBox="1">
            <a:spLocks noGrp="1"/>
          </p:cNvSpPr>
          <p:nvPr>
            <p:ph type="body" idx="1"/>
          </p:nvPr>
        </p:nvSpPr>
        <p:spPr>
          <a:xfrm>
            <a:off x="311700" y="920975"/>
            <a:ext cx="8520600" cy="422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Yıllık rehberlik programında ilgili hafta için belirlenen faaliyetlerin yer aldığı tablodur. Bu tabloda yer alan faaliyetler yıllık rehberlik programından sistem tarafından ilgili haftaya otomatik olarak getirilir.</a:t>
            </a:r>
            <a:endParaRPr/>
          </a:p>
          <a:p>
            <a:pPr marL="0" lvl="0" indent="0" algn="l" rtl="0">
              <a:spcBef>
                <a:spcPts val="1600"/>
              </a:spcBef>
              <a:spcAft>
                <a:spcPts val="0"/>
              </a:spcAft>
              <a:buNone/>
            </a:pPr>
            <a:r>
              <a:rPr lang="tr"/>
              <a:t>Bir sonraki işlem, yıllık rehberlik programında yer alan faaliyetlerin haftalık programa yerleştirilmesi işlemidir. Bu işlem şu şekilde gerçekleştirilir: "Yıllık Planda Girilen Çalışmalar" tablosundan takvime yerleştirilecek çalışma belirlenir. Bu tablonun ilk sütununda yer alan "Aç” sütunundaki kırmızı klasör simgesi tıklanır. </a:t>
            </a:r>
            <a:endParaRPr/>
          </a:p>
          <a:p>
            <a:pPr marL="0" lvl="0" indent="0" algn="l" rtl="0">
              <a:spcBef>
                <a:spcPts val="1600"/>
              </a:spcBef>
              <a:spcAft>
                <a:spcPts val="1600"/>
              </a:spcAft>
              <a:buNone/>
            </a:pPr>
            <a:r>
              <a:rPr lang="tr"/>
              <a:t>Tıklama işleminden sonra o çalışma otomatik olarak belleğe alınır. Fare imleci yardımıyla haftalık programda çalışmanın yerleştirilmek istendiği gün ve saat aralığı farenin sol tuşuna basılı tutularak seçilir ve "Çalışma Ekleme" penceresi açılır.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Çalışma Ekleme:</a:t>
            </a:r>
            <a:endParaRPr/>
          </a:p>
        </p:txBody>
      </p:sp>
      <p:sp>
        <p:nvSpPr>
          <p:cNvPr id="181" name="Google Shape;181;p34"/>
          <p:cNvSpPr txBox="1">
            <a:spLocks noGrp="1"/>
          </p:cNvSpPr>
          <p:nvPr>
            <p:ph type="body" idx="1"/>
          </p:nvPr>
        </p:nvSpPr>
        <p:spPr>
          <a:xfrm>
            <a:off x="311700" y="1152475"/>
            <a:ext cx="8520600" cy="410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Yapılacak çalışmanın adı ve hangi sınıf ile yapılacağına ilişkin açıklamaların yer aldığı penceredir. Sağ alt köşede yer alan "Ekle" butonuna tıklanarak çalışma, takvime eklenir.</a:t>
            </a:r>
            <a:endParaRPr/>
          </a:p>
          <a:p>
            <a:pPr marL="0" lvl="0" indent="0" algn="l" rtl="0">
              <a:spcBef>
                <a:spcPts val="1600"/>
              </a:spcBef>
              <a:spcAft>
                <a:spcPts val="1600"/>
              </a:spcAft>
              <a:buNone/>
            </a:pPr>
            <a:r>
              <a:rPr lang="tr"/>
              <a:t>Yıllık programda yer alan bir çalışma o okulda/kurumda görevli rehberlik öğretmenlerinin herhangi biri tarafından takvime eklendiğinde "Yıllık Programda Girilen Çalışmalar" tablosunda “Haftalık Girişi” sütununda “Haftalık Planlarda Var” yazar. Çalışmayı takvime ekleyen rehberlik öğretmeni için “Haftalık Planınız” sütununda “Planınızda Var” yazar. Şayet çalışma aynı okulda görev yapan A rehberlik öğretmeni tarafından haftalık plana eklenmiş ancak B rehberlik öğretmeninin sorumluluğunda olmadığından dolayı haftalık plana eklenmemiş ise B rehberlik öğretmeninin ekranında “Haftalık Girişi” sütununda “Haftalık Planlarda Var”, “Haftalık Planınız” sütununda “Planınızda Yok” yazacaktır</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Bu ekranda yer alan yıllık programa ait çalışmalar aynı haftanın değişik gün ve saatlerine birden fazla kere eklenebilir. Örneğin yıllık çalışma programında 5. sınıfların tümü için bir çalışma kaydedilmişse ama sınıflarda çalışma ayrı zamanlarda yapılacak ise farklı gün ve saatlere bu çalışma yerleştirilebilir. Yıllık programdan haftalık programa aktarılan çalışmalar takvim üzerinde mavi renkle gösterilir.</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Öğretmene, Öğrenciye veya Veliye Randevu Ver:</a:t>
            </a:r>
            <a:endParaRPr/>
          </a:p>
        </p:txBody>
      </p:sp>
      <p:sp>
        <p:nvSpPr>
          <p:cNvPr id="193" name="Google Shape;193;p36"/>
          <p:cNvSpPr txBox="1">
            <a:spLocks noGrp="1"/>
          </p:cNvSpPr>
          <p:nvPr>
            <p:ph type="body" idx="1"/>
          </p:nvPr>
        </p:nvSpPr>
        <p:spPr>
          <a:xfrm>
            <a:off x="311700" y="759825"/>
            <a:ext cx="8520600" cy="483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Rehberlik öğretmeni; öğrenci, öğretmen veya öğrenci velisi için görüşme zamanı belirlemesini sağlar. Verilen randevunun haftalık takvime eklenmesi için öncelikle randevu verme işlemi gerçekleştirilir. Bu işlem için takvimin sol alt tarafında yer alan "Öğrenciye, Öğretmene veya Veliye Randevu Ver" butonuna tıklanır. Ardından randevu tipi, sınıf ve şube seçimi bilgileri boş olarak açılır.</a:t>
            </a:r>
            <a:endParaRPr/>
          </a:p>
          <a:p>
            <a:pPr marL="0" lvl="0" indent="0" algn="l" rtl="0">
              <a:spcBef>
                <a:spcPts val="1600"/>
              </a:spcBef>
              <a:spcAft>
                <a:spcPts val="1600"/>
              </a:spcAft>
              <a:buNone/>
            </a:pPr>
            <a:r>
              <a:rPr lang="tr"/>
              <a:t>"Randevu Kime Verildi" kısmında "Öğrenci ile Görüşme",’’ Öğretmen ile Görüşme’’ veya "Öğrenci Velisi ile Görüşme" seçeneklerinden birisi seçilir. Daha sonra öğrencinin sınıf/şube seçimi yapılır ve açılan listeden ‘’Öğrenci Adı’’ seçilir. Seçimler yapıldıktan sonra "Ekle" butonuna tıklanarak öğrenci adı ve sınıfına ait bilgiler belleğe alınır. Randevu verme işleminin sonuçlanması için takvim üzerinde randevu verilmek istenilen gün ve saat seçimi yapılır. Öğrencinin ad ve sınıf bilgilerinin yer aldığı "Çalışma Ekleme" penceresi açılır. Bilgiler kontrol edildikten sonra "Ekle" butonuna tıklanarak randevu verme işlemi gerçekleştirilir.</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Takvim üzerinde öğrenci randevuları sarı; öğretmen ve veli randevuları yeşil renkte gösterilir. Haftalık programda yer almayan anlık gelişen bireysel görüşme/psikolojik danışma durumlarının haftalık programa işlenmesi gerekmemektedir. Ancak bu çalışmalara ait veri girişi yapılır. Görüşme/danışma sonunda ikinci bir randevu verilecek ise randevu girişi ilgili hafta için yapılır.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Haftalık Program Güncelleme</a:t>
            </a:r>
            <a:endParaRPr/>
          </a:p>
        </p:txBody>
      </p:sp>
      <p:sp>
        <p:nvSpPr>
          <p:cNvPr id="205" name="Google Shape;205;p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"Yıllık Programda Girilen Çalışmalar" tablosunda yer almayan bir çalışma haftalık programa doğrudan eklenemez. Haftalık programa yeni bir faaliyet eklemek için öncelikle ilgili çalışmanın yıllık rehberlik programına eklenmesi gerekmektedir (Yıllık rehberlik programı başlığı altında açıklanmıştır). Haftalık program girişi ekranında boş hücre içine yazı yazılarak faaliyet girişi yapılmasına izin verilmemektedir. Faaliyet eklenmeye çalışıldığında "Çalışma Ekleme" penceresinde çalışma adı ve açıklama bölümleri boş olarak açılır ve çalışma eklenemez. Randevu ekleme silme işlemi yapılabilir.</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9"/>
          <p:cNvSpPr txBox="1">
            <a:spLocks noGrp="1"/>
          </p:cNvSpPr>
          <p:nvPr>
            <p:ph type="title"/>
          </p:nvPr>
        </p:nvSpPr>
        <p:spPr>
          <a:xfrm>
            <a:off x="311700" y="236075"/>
            <a:ext cx="8520600" cy="41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Çalışma Güncelleme/Silme:</a:t>
            </a:r>
            <a:endParaRPr/>
          </a:p>
        </p:txBody>
      </p:sp>
      <p:sp>
        <p:nvSpPr>
          <p:cNvPr id="211" name="Google Shape;211;p39"/>
          <p:cNvSpPr txBox="1">
            <a:spLocks noGrp="1"/>
          </p:cNvSpPr>
          <p:nvPr>
            <p:ph type="body" idx="1"/>
          </p:nvPr>
        </p:nvSpPr>
        <p:spPr>
          <a:xfrm>
            <a:off x="311700" y="652375"/>
            <a:ext cx="8520600" cy="4404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Haftalık programda takvim üzerine yerleştirilmiş kapalı saat, öğrenci/veli randevusu ya da yıllık rehberlik programına ait çalışmalar takvimden silinebilir, başka bir gün ya da saate kaydırılabilir. Daha önceden planlanan bir çalışmayı silmek için o çalışmanın üzerine farenin sol tuşuyla tıklanır. Çalışma Güncelle/Sil penceresi açılır. Bu pencere; faaliyetin kimlerle yapılacağı/faaliyet adı, faaliyete ilişkin açıklama/sınıf bilgileri ve çalışmanın neden zamanında yapılamadığı bilgilerini içerir. Eğer yıllık rehberlik programında planlanan bir çalışma için silme işlemi gerçekleştiriliyor ise o çalışma sadece haftalık program çizelgesinde silinmiş olur, "Yıllık Programa Girilen Çalışmalar" tablosunda görünmeye devam eder. Ancak ilgili çalışma artık haftalık programda yer almadığı için “Yıllık Programa Girilen Çalışmalar” tablosunda sarı renkte değil, normal görünür. Böylece çalışma yeniden yapılmak istenen gün ve saate eklenebilir. Eğer çalışma bu hafta içinde hiç yapılmayacak ise haftalık program ekranından kalkması için yıllık program girişi ekranından silinmesi gerekmektedir.</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40"/>
          <p:cNvSpPr txBox="1">
            <a:spLocks noGrp="1"/>
          </p:cNvSpPr>
          <p:nvPr>
            <p:ph type="title"/>
          </p:nvPr>
        </p:nvSpPr>
        <p:spPr>
          <a:xfrm>
            <a:off x="311700" y="67150"/>
            <a:ext cx="8520600" cy="950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Haftalık Programda Yer Alan Çalışmanın Yapılamaması Durumunda Ne Yapmalı?</a:t>
            </a:r>
            <a:endParaRPr/>
          </a:p>
        </p:txBody>
      </p:sp>
      <p:sp>
        <p:nvSpPr>
          <p:cNvPr id="217" name="Google Shape;217;p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Haftalık programda geriye dönük olarak güncelleme yapılması gerekmemektedir. Çalışma zamanında yapılmamış ise neden zamanında yapılamadığına ilişkin açıklama girilerek güncelleme işlemi gerçekleştirilir. Eğer yapılamayan çalışma yerine başka bir çalışma yapıldıysa bu çalışmaya ait veri girişi yapılır</a:t>
            </a:r>
            <a:endParaRPr/>
          </a:p>
          <a:p>
            <a:pPr marL="0" lvl="0" indent="0" algn="l" rtl="0">
              <a:spcBef>
                <a:spcPts val="1600"/>
              </a:spcBef>
              <a:spcAft>
                <a:spcPts val="0"/>
              </a:spcAft>
              <a:buNone/>
            </a:pPr>
            <a:r>
              <a:rPr lang="tr"/>
              <a:t>Takvimi Yazdır: </a:t>
            </a:r>
            <a:endParaRPr/>
          </a:p>
          <a:p>
            <a:pPr marL="0" lvl="0" indent="0" algn="l" rtl="0">
              <a:spcBef>
                <a:spcPts val="1600"/>
              </a:spcBef>
              <a:spcAft>
                <a:spcPts val="1600"/>
              </a:spcAft>
              <a:buNone/>
            </a:pPr>
            <a:r>
              <a:rPr lang="tr"/>
              <a:t>Haftalık Program hazırlama işi tamamlandıktan sonra sayfanın sol alt köşesinde yer alan takvimi yazdır tuşu tıklanarak haftalık program takviminin çıktısı alınabilir.</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REHBERLİK HİZMETLERİ VERİ GİRİŞİ EKRANI</a:t>
            </a:r>
            <a:endParaRPr/>
          </a:p>
        </p:txBody>
      </p:sp>
      <p:sp>
        <p:nvSpPr>
          <p:cNvPr id="223" name="Google Shape;223;p4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Okul/kurumlar ve RAM rehberlik hizmetleri bölümlerinde görevli rehberlik öğretmenleri tarafından yapılan çalışmaların verilerinin girildiği ekrandır.  Grup ve bireysel çalışmalar için iki farklı giriş ekranı mevcuttur.  Veri girişi yapmak için MEBBİS üzerinden e-Rehberlik sekmesi seçildikten sonra sayfanın sol tarafında açılan menüden Rehberlik Hizmetleri Veri Girişi sekmesi tıklanır. Daha sonra sistem, grup veri girişi ve bireysel veri girişi olarak iki sekmeye ayrılır. Yapılan çalışmanın içeriğine göre bu sekmelerden biri tercih edilir.  Veri girişi yapılabilmesi için sistem tarafından 2 gün süre verilmektedir.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8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7" name="Google Shape;67;p15"/>
          <p:cNvSpPr txBox="1">
            <a:spLocks noGrp="1"/>
          </p:cNvSpPr>
          <p:nvPr>
            <p:ph type="body" idx="1"/>
          </p:nvPr>
        </p:nvSpPr>
        <p:spPr>
          <a:xfrm>
            <a:off x="311700" y="1162700"/>
            <a:ext cx="8520600" cy="3746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RAM’lar tarafından, eğitim kurumlarına rehberlik programları ile ilgili etkin ve hızlı şekilde müşavirlik hizmeti verilmesinin sağlanması </a:t>
            </a:r>
            <a:endParaRPr/>
          </a:p>
          <a:p>
            <a:pPr marL="0" lvl="0" indent="0" algn="l" rtl="0">
              <a:spcBef>
                <a:spcPts val="1600"/>
              </a:spcBef>
              <a:spcAft>
                <a:spcPts val="0"/>
              </a:spcAft>
              <a:buNone/>
            </a:pPr>
            <a:r>
              <a:rPr lang="tr"/>
              <a:t> Hizmetin devamlılığının sağlanması açısından öğrencinin eğitim gördüğü eğitim kurumunun veya rehberlik öğretmeninin görev yerinin değiştiği durumlar dahil olmak üzere okul öncesinden ortaöğretim sonuna kadar öğrenci ile yapılan rehberlik çalışmalarının arşivlenmesi ve rehberlik öğretmenleri tarafından izlenebilmesi,  </a:t>
            </a:r>
            <a:endParaRPr/>
          </a:p>
          <a:p>
            <a:pPr marL="0" lvl="0" indent="0" algn="l" rtl="0">
              <a:spcBef>
                <a:spcPts val="1600"/>
              </a:spcBef>
              <a:spcAft>
                <a:spcPts val="0"/>
              </a:spcAft>
              <a:buClr>
                <a:schemeClr val="dk1"/>
              </a:buClr>
              <a:buSzPts val="1100"/>
              <a:buFont typeface="Arial"/>
              <a:buNone/>
            </a:pPr>
            <a:r>
              <a:rPr lang="tr"/>
              <a:t>Gerektiğinde uzaktan eğitim aracılığıyla rehberlik öğretmenlerine eğitim verilmesi,  Bakanlık politikalarının sistematik olarak elde edilen veriler üzerinden geliştirilmesi amaçlanmıştır.</a:t>
            </a:r>
            <a:endParaRPr/>
          </a:p>
          <a:p>
            <a:pPr marL="0" lvl="0" indent="0" algn="l" rtl="0">
              <a:spcBef>
                <a:spcPts val="1600"/>
              </a:spcBef>
              <a:spcAft>
                <a:spcPts val="1600"/>
              </a:spcAft>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9" name="Google Shape;229;p4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Veri giriş ekranını ve veri girişlerine ilişkin kayıtları yalnızca rehberlik öğretmeni görüntüleyebilir.  Okul rehberlik öğretmeninin okul/kurum değiştirmesi halinde onun yerine göreve başlayan rehberlik öğretmeni önceki kayıtları görüntüleyebilir. Öğrencinin okul değiştirmesi halinde kayıtlar öğrencinin nakil gittiği okuldaki (varsa) rehberlik öğretmeninin ekranına düşer.  2019-2020 eğitim öğretim yılından itibaren veri girişleri rehberlik öğretmeni olan okullar ile RAM’lar tarafından e-Rehberlik Modülü üzerinden yapılacağı için eğitim-öğretim yılı sonlarında ayrıca tüm çalışmalara ait toplu veri girişi yapılmayacaktır. R</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.GRUP VERİ GİRİŞ EKRANI</a:t>
            </a:r>
            <a:endParaRPr/>
          </a:p>
        </p:txBody>
      </p:sp>
      <p:sp>
        <p:nvSpPr>
          <p:cNvPr id="235" name="Google Shape;235;p4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Tamamlanan grup çalışmalarına ait veri girişinin yapıldığı ekrandır. Grup çalışmaları için veri girişi, çalışmanın yapıldığı gün ya da ertesi gün içerisinde yapılabilir. Aksi takdirde eski tarihli veri girişi mümkün değildir. Grup veri girişi ekranına girildiğinde Bireysel/Grup bilgisi “Grup” olarak seçilmiş şekilde açılır</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44"/>
          <p:cNvSpPr txBox="1">
            <a:spLocks noGrp="1"/>
          </p:cNvSpPr>
          <p:nvPr>
            <p:ph type="title"/>
          </p:nvPr>
        </p:nvSpPr>
        <p:spPr>
          <a:xfrm>
            <a:off x="311700" y="128625"/>
            <a:ext cx="8520600" cy="55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Ekranda Yer Alan Bölümler:</a:t>
            </a:r>
            <a:endParaRPr/>
          </a:p>
        </p:txBody>
      </p:sp>
      <p:sp>
        <p:nvSpPr>
          <p:cNvPr id="241" name="Google Shape;241;p44"/>
          <p:cNvSpPr txBox="1">
            <a:spLocks noGrp="1"/>
          </p:cNvSpPr>
          <p:nvPr>
            <p:ph type="body" idx="1"/>
          </p:nvPr>
        </p:nvSpPr>
        <p:spPr>
          <a:xfrm>
            <a:off x="311700" y="679125"/>
            <a:ext cx="8520600" cy="388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Rehberlik Hizmet Türü: Gerçekleştirilen çalışmanın içeriğine göre 1. aşama, 2.aşama ve 3. aşamadan uygun olanları seçilir. Çalışmanın bulunduğu kategoriden dolayı çalışma seçimi 1.aşamada, 2.aşamada ya da 3.aşamada sonlanabilir.</a:t>
            </a:r>
            <a:endParaRPr/>
          </a:p>
          <a:p>
            <a:pPr marL="0" lvl="0" indent="0" algn="l" rtl="0">
              <a:spcBef>
                <a:spcPts val="1600"/>
              </a:spcBef>
              <a:spcAft>
                <a:spcPts val="0"/>
              </a:spcAft>
              <a:buNone/>
            </a:pPr>
            <a:r>
              <a:rPr lang="tr"/>
              <a:t> Etkinlik Tarihi*: Çalışmanın yapıldığı tarihin seçildiği ekrandır. Etkinlik tarihi, çalışmanın yapıldığı günden itibaren iki gün içinde girilmelidir. ( ) Bugün ve ( ) Dün seçeneklerinden uygun olanı işaretlenir; sistem, tarihi otomatik olarak pasif şekilde ekrana getirir.</a:t>
            </a:r>
            <a:endParaRPr/>
          </a:p>
          <a:p>
            <a:pPr marL="0" lvl="0" indent="0" algn="l" rtl="0">
              <a:spcBef>
                <a:spcPts val="1600"/>
              </a:spcBef>
              <a:spcAft>
                <a:spcPts val="0"/>
              </a:spcAft>
              <a:buNone/>
            </a:pPr>
            <a:r>
              <a:rPr lang="tr"/>
              <a:t> Faaliyet Türü Seçiniz*: Hizmet türü ve tarih bilgisi girilen çalışmanın hangi faaliyet türü kapsamında gerçekleştirildiği bilgisinin girildiği bölümdür. Bu bölümde çalışmanın gerçekleştirilme şekline uygun olan faaliyet türü seçilir. </a:t>
            </a:r>
            <a:endParaRPr/>
          </a:p>
          <a:p>
            <a:pPr marL="0" lvl="0" indent="0" algn="l" rtl="0">
              <a:spcBef>
                <a:spcPts val="1600"/>
              </a:spcBef>
              <a:spcAft>
                <a:spcPts val="1600"/>
              </a:spcAft>
              <a:buNone/>
            </a:pP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7" name="Google Shape;247;p4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tr"/>
              <a:t>Hedef Türü*: Yapılan çalışmanın hangi hedef türüne (genel, özel ya da yerel) yönelik olduğunu gösteren bölümdür. Bu bölümde, tamamlanan çalışmanın ilişkilendirileceği altı hedef ile hedef dışı seçeneğinin olduğu 7 seçim mevcuttur. Yapılan çalışma o eğitimöğretim yılı için belirlenen hiçbir hedefe yönelik değilse “Hedef Dışı” seçeneği işaretlenir. </a:t>
            </a:r>
            <a:endParaRPr/>
          </a:p>
          <a:p>
            <a:pPr marL="0" lvl="0" indent="0" algn="l" rtl="0">
              <a:spcBef>
                <a:spcPts val="1600"/>
              </a:spcBef>
              <a:spcAft>
                <a:spcPts val="1600"/>
              </a:spcAft>
              <a:buNone/>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Faaliyet Katılımcı Sayıları:</a:t>
            </a:r>
            <a:endParaRPr/>
          </a:p>
        </p:txBody>
      </p:sp>
      <p:sp>
        <p:nvSpPr>
          <p:cNvPr id="253" name="Google Shape;253;p46"/>
          <p:cNvSpPr txBox="1">
            <a:spLocks noGrp="1"/>
          </p:cNvSpPr>
          <p:nvPr>
            <p:ph type="body" idx="1"/>
          </p:nvPr>
        </p:nvSpPr>
        <p:spPr>
          <a:xfrm>
            <a:off x="311700" y="1017725"/>
            <a:ext cx="8520600" cy="3945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Çalışmada yer alan katılımcılara ait sayı bilgisinin girildiği bölümdür. Veli, öğretmen, öğrenci ve bunların dışında kalan diğer katılımcılara (okul personeli gibi) yönelik bilgi girişi yapılabilir. Bu bölümde okul ekranından farklı olarak RAM personeli için ilçe ve okul seçimi yapılmaktadır. Öğrenci ile yapılan çalışmalarda sınıf seçimi yapılarak erkek öğrenci ve kız öğrenci sayıları ayrı ayrı girilir. Bu bölüm e-Okul ile uyumlu olarak çalıştığı için sisteme girilen erkek ve kız öğrenci sayıları, o sınıfa ait kız ve erkek sayılarından fazla olamaz. Fazla sayı girildiğinde sayfanın sağ üst kısmında uyarı yazısı çıkar. Tek bir faaliyet sadece bir sınıfa ait olabileceği gibi farklı sınıflara da ait olabilir. Bu durumda bir sınıfa ait katılımcı bilgileri girilerek aynı faaliyette yer alan diğer sınıflar için “Yeni Sınıf Ekle” butonu kullanılır. Doğrudan belli bir hedef kitleye yönelik olmayan faaliyetlerde katılımcı sayı girişleri pasif konumda ekrana gelmektedir</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4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 name="Google Shape;259;p47"/>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**Etkinlik Resmi Yazı Sayısı: İlgili çalışma resmi bir yazıya dayanarak yapılmış ise yazının sayısı bu bölüme girilir. </a:t>
            </a:r>
            <a:endParaRPr/>
          </a:p>
          <a:p>
            <a:pPr marL="0" lvl="0" indent="0" algn="l" rtl="0">
              <a:spcBef>
                <a:spcPts val="1600"/>
              </a:spcBef>
              <a:spcAft>
                <a:spcPts val="0"/>
              </a:spcAft>
              <a:buNone/>
            </a:pPr>
            <a:r>
              <a:rPr lang="tr"/>
              <a:t>Kaydet: Ekranda yapılan çalışmaya ait tüm bölümler doldurulduktan sonra “Kaydet” butonu kullanılarak veri girişi tamamlanır. Kaydedilen her çalışma “Etkinlik Faaliyetleri” tablosuna eklenir. Yeni(+): Yeni çalışmalar eklemek ya da henüz kaydedilmemiş hatalı girişlerde sayfayı yenilemek için kullanılır.</a:t>
            </a:r>
            <a:endParaRPr/>
          </a:p>
          <a:p>
            <a:pPr marL="0" lvl="0" indent="0" algn="l" rtl="0">
              <a:spcBef>
                <a:spcPts val="1600"/>
              </a:spcBef>
              <a:spcAft>
                <a:spcPts val="1600"/>
              </a:spcAft>
              <a:buNone/>
            </a:pPr>
            <a:r>
              <a:rPr lang="tr"/>
              <a:t> Etkinlik Faaliyetleri: Grup veri girişi tamamlanmış çalışmaların listelendiği bölümdür. Daha önceden veri girişi yapılan çalışmaları görüntülemek için ekranın üst kısmından “Rehberlik Hizmet Türü” seçilir ve aşamalar filtre olarak kullanılır. Tablodaki ‘’Aç’’ sütununda yer alan kırmızı klasör sembolü tıklandığında ilgili çalışmaya ait ayrıntılı bilgilere ulaşılır</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 BİREYSEL VERİ GİRİŞ EKRANI</a:t>
            </a:r>
            <a:endParaRPr/>
          </a:p>
        </p:txBody>
      </p:sp>
      <p:sp>
        <p:nvSpPr>
          <p:cNvPr id="265" name="Google Shape;265;p48"/>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Öğrenci, öğretmen veya veli ile yapılan bireysel çalışmaların veri girişinin yapıldığı ekrandır. Bireysel veri girişi iki şekilde yapılmaktadır: </a:t>
            </a:r>
            <a:endParaRPr/>
          </a:p>
          <a:p>
            <a:pPr marL="0" lvl="0" indent="0" algn="l" rtl="0">
              <a:spcBef>
                <a:spcPts val="1600"/>
              </a:spcBef>
              <a:spcAft>
                <a:spcPts val="0"/>
              </a:spcAft>
              <a:buNone/>
            </a:pPr>
            <a:r>
              <a:rPr lang="tr"/>
              <a:t>-Bireysel Görüşme</a:t>
            </a:r>
            <a:endParaRPr/>
          </a:p>
          <a:p>
            <a:pPr marL="0" lvl="0" indent="0" algn="l" rtl="0">
              <a:spcBef>
                <a:spcPts val="1600"/>
              </a:spcBef>
              <a:spcAft>
                <a:spcPts val="0"/>
              </a:spcAft>
              <a:buNone/>
            </a:pPr>
            <a:r>
              <a:rPr lang="tr"/>
              <a:t> -Küçük Grup Görüşmesi</a:t>
            </a:r>
            <a:endParaRPr/>
          </a:p>
          <a:p>
            <a:pPr marL="0" lvl="0" indent="0" algn="l" rtl="0">
              <a:spcBef>
                <a:spcPts val="1600"/>
              </a:spcBef>
              <a:spcAft>
                <a:spcPts val="1600"/>
              </a:spcAft>
              <a:buNone/>
            </a:pPr>
            <a:r>
              <a:rPr lang="tr"/>
              <a:t>Ekran, giriş yetkisine göre okulda görevli rehberlik öğretmeni ile RAM’da görevli rehberlik öğretmenleri için farklı şekilde açılmaktadır. RAM rehberlik hizmetleri bölümünde görevli rehberlik öğretmenleri verileri girerken öğrenci T.C. kimlik numarası ile giriş yapar. Okul rehberlik öğretmeni sınıf/şube seçiminden sonra öğrenci seçerek ekrana giriş yapar. Öğrenci seçimi/T.C kimlik numarası girişi yapıldıktan sonra izlenecek işlem basamakları aynıdır</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Öğrenci İle Yapılan Bireysel Çalışmalarda Veri Girişi: </a:t>
            </a:r>
            <a:endParaRPr/>
          </a:p>
        </p:txBody>
      </p:sp>
      <p:sp>
        <p:nvSpPr>
          <p:cNvPr id="271" name="Google Shape;271;p4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Yapılan çalışmanın niteliğine göre önleyici ve gelişimsel hizmetler veya iyileştirici hizmetler seçenekleri tıklanır.  Öğrenci ile yapılan çalışma bireysel görüşme ise girişler rehberlik hizmet türü alanından Önleyici ve Gelişimsel Hizmetler-Bilgi Verme (bireysel görüşme) çalışmaları seçeneği tıklanarak açılan listeden konu alanına ilişkin seçim yapılır.  Öğrenci ile yapılan çalışma psikolojik danışma ise giriş yaparken İyileştirici hizmetler- bireysel psikolojik danışma seçeneği tıklanır.</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50"/>
          <p:cNvSpPr txBox="1">
            <a:spLocks noGrp="1"/>
          </p:cNvSpPr>
          <p:nvPr>
            <p:ph type="title"/>
          </p:nvPr>
        </p:nvSpPr>
        <p:spPr>
          <a:xfrm>
            <a:off x="311700" y="445025"/>
            <a:ext cx="8520600" cy="9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Veli ya da Öğretmen ile Yapılan Bireysel Çalışmalarda Veri Girişi:</a:t>
            </a:r>
            <a:endParaRPr/>
          </a:p>
        </p:txBody>
      </p:sp>
      <p:sp>
        <p:nvSpPr>
          <p:cNvPr id="277" name="Google Shape;277;p50"/>
          <p:cNvSpPr txBox="1">
            <a:spLocks noGrp="1"/>
          </p:cNvSpPr>
          <p:nvPr>
            <p:ph type="body" idx="1"/>
          </p:nvPr>
        </p:nvSpPr>
        <p:spPr>
          <a:xfrm>
            <a:off x="311700" y="1638400"/>
            <a:ext cx="8520600" cy="2930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Destek Hizmetler seçeneği altında açılan Müşavirlik seçeneği tıklanır. Çalışma veli ile yapıldıysa Veliye Yönelik; öğretmen ile yapıldıysa Öğretmene Yönelik seçeneği tıklanır. Açılan listeden çalışma yapılan konu seçilir.</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51"/>
          <p:cNvSpPr txBox="1">
            <a:spLocks noGrp="1"/>
          </p:cNvSpPr>
          <p:nvPr>
            <p:ph type="title"/>
          </p:nvPr>
        </p:nvSpPr>
        <p:spPr>
          <a:xfrm>
            <a:off x="311700" y="445025"/>
            <a:ext cx="8520600" cy="95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İyileştirici Hizmetler Alanındaki Psikososyal Müdahale Çalışmalarda Veri Girişi: </a:t>
            </a:r>
            <a:endParaRPr/>
          </a:p>
        </p:txBody>
      </p:sp>
      <p:sp>
        <p:nvSpPr>
          <p:cNvPr id="283" name="Google Shape;283;p51"/>
          <p:cNvSpPr txBox="1">
            <a:spLocks noGrp="1"/>
          </p:cNvSpPr>
          <p:nvPr>
            <p:ph type="body" idx="1"/>
          </p:nvPr>
        </p:nvSpPr>
        <p:spPr>
          <a:xfrm>
            <a:off x="311700" y="1396625"/>
            <a:ext cx="8520600" cy="357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Psikososyal müdahale çalışmaları altında üç başlığa yer verilmiştir. Bunlar bildirim yükümlülüğü, intihar, koruyucu ve destekleyici tedbir çalışmalarıdır. </a:t>
            </a:r>
            <a:endParaRPr/>
          </a:p>
          <a:p>
            <a:pPr marL="0" lvl="0" indent="0" algn="l" rtl="0">
              <a:spcBef>
                <a:spcPts val="1600"/>
              </a:spcBef>
              <a:spcAft>
                <a:spcPts val="0"/>
              </a:spcAft>
              <a:buNone/>
            </a:pPr>
            <a:r>
              <a:rPr lang="tr"/>
              <a:t>Bildirim Yükümlülüğü: Bu bölümde bildirim yükümlülüğü kapsamında yer alan durumlara yer verilmiştir. Okul/kurumda resmi yollardan öğrenci ile ilgili bir bildirimde bulunulmuşsa yapılan bildirim bu bölüme işlenir. </a:t>
            </a:r>
            <a:endParaRPr/>
          </a:p>
          <a:p>
            <a:pPr marL="0" lvl="0" indent="0" algn="l" rtl="0">
              <a:spcBef>
                <a:spcPts val="1600"/>
              </a:spcBef>
              <a:spcAft>
                <a:spcPts val="0"/>
              </a:spcAft>
              <a:buNone/>
            </a:pPr>
            <a:r>
              <a:rPr lang="tr"/>
              <a:t>İntihar: Adli makamlara yansıyan intihar girişimleri (tamamlanmamış intihar) ve tamamlanmış intiharlar bu bölüme işlenir. </a:t>
            </a:r>
            <a:endParaRPr/>
          </a:p>
          <a:p>
            <a:pPr marL="0" lvl="0" indent="0" algn="l" rtl="0">
              <a:spcBef>
                <a:spcPts val="1600"/>
              </a:spcBef>
              <a:spcAft>
                <a:spcPts val="1600"/>
              </a:spcAft>
              <a:buNone/>
            </a:pPr>
            <a:r>
              <a:rPr lang="tr"/>
              <a:t>Koruyucu ve Destekleyici Tedbir: Öğrenci için alınmış tedbir kararının olması durumunda tedbir kararı bu bölüme işlenir.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 e-REHBERLİK MODÜLÜ KİMLER TARAFINDAN, NE AMAÇLA KULLANILIR?</a:t>
            </a:r>
            <a:endParaRPr/>
          </a:p>
        </p:txBody>
      </p:sp>
      <p:sp>
        <p:nvSpPr>
          <p:cNvPr id="73" name="Google Shape;73;p16"/>
          <p:cNvSpPr txBox="1">
            <a:spLocks noGrp="1"/>
          </p:cNvSpPr>
          <p:nvPr>
            <p:ph type="body" idx="1"/>
          </p:nvPr>
        </p:nvSpPr>
        <p:spPr>
          <a:xfrm>
            <a:off x="311700" y="1369800"/>
            <a:ext cx="8520600" cy="319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Rehberlik Öğretmenleri:  </a:t>
            </a:r>
            <a:endParaRPr/>
          </a:p>
          <a:p>
            <a:pPr marL="0" lvl="0" indent="0" algn="l" rtl="0">
              <a:spcBef>
                <a:spcPts val="1600"/>
              </a:spcBef>
              <a:spcAft>
                <a:spcPts val="0"/>
              </a:spcAft>
              <a:buNone/>
            </a:pPr>
            <a:r>
              <a:rPr lang="tr"/>
              <a:t>Yıllık rehberlik programı hazırlanması,  </a:t>
            </a:r>
            <a:endParaRPr/>
          </a:p>
          <a:p>
            <a:pPr marL="0" lvl="0" indent="0" algn="l" rtl="0">
              <a:spcBef>
                <a:spcPts val="1600"/>
              </a:spcBef>
              <a:spcAft>
                <a:spcPts val="0"/>
              </a:spcAft>
              <a:buNone/>
            </a:pPr>
            <a:r>
              <a:rPr lang="tr"/>
              <a:t>Haftalık program hazırlanması,  </a:t>
            </a:r>
            <a:endParaRPr/>
          </a:p>
          <a:p>
            <a:pPr marL="0" lvl="0" indent="0" algn="l" rtl="0">
              <a:spcBef>
                <a:spcPts val="1600"/>
              </a:spcBef>
              <a:spcAft>
                <a:spcPts val="0"/>
              </a:spcAft>
              <a:buNone/>
            </a:pPr>
            <a:r>
              <a:rPr lang="tr"/>
              <a:t>Bireysel ve grup veri girişlerinin yapılması,</a:t>
            </a:r>
            <a:endParaRPr/>
          </a:p>
          <a:p>
            <a:pPr marL="0" lvl="0" indent="0" algn="l" rtl="0">
              <a:spcBef>
                <a:spcPts val="1600"/>
              </a:spcBef>
              <a:spcAft>
                <a:spcPts val="0"/>
              </a:spcAft>
              <a:buNone/>
            </a:pPr>
            <a:r>
              <a:rPr lang="tr"/>
              <a:t>Yapılan çalışmaların raporlanması ve görüntülenmesi,  </a:t>
            </a:r>
            <a:endParaRPr/>
          </a:p>
          <a:p>
            <a:pPr marL="0" lvl="0" indent="0" algn="l" rtl="0">
              <a:spcBef>
                <a:spcPts val="1600"/>
              </a:spcBef>
              <a:spcAft>
                <a:spcPts val="1600"/>
              </a:spcAft>
              <a:buNone/>
            </a:pPr>
            <a:r>
              <a:rPr lang="tr"/>
              <a:t>Eğitsel Değerlendirme İstek Formları’ nın ilgili bölümlerinin doldurulması</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5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İyileştirici Hizmetler Alanındaki Sevk (Yönlendirme) Çalışmaları  </a:t>
            </a:r>
            <a:endParaRPr/>
          </a:p>
        </p:txBody>
      </p:sp>
      <p:sp>
        <p:nvSpPr>
          <p:cNvPr id="289" name="Google Shape;289;p52"/>
          <p:cNvSpPr txBox="1">
            <a:spLocks noGrp="1"/>
          </p:cNvSpPr>
          <p:nvPr>
            <p:ph type="body" idx="1"/>
          </p:nvPr>
        </p:nvSpPr>
        <p:spPr>
          <a:xfrm>
            <a:off x="311700" y="1450375"/>
            <a:ext cx="8520600" cy="3118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Aile, Sosyal Hizmetler ve Çalışma Bakanlığına Bağlı Birimlere Yönlendirme: İyileştirici hizmetler alanındaki psiko-sosyal müdahale kapsamı dışında kalan yönlendirmeler için seçilir. </a:t>
            </a:r>
            <a:endParaRPr/>
          </a:p>
          <a:p>
            <a:pPr marL="0" lvl="0" indent="0" algn="l" rtl="0">
              <a:spcBef>
                <a:spcPts val="1600"/>
              </a:spcBef>
              <a:spcAft>
                <a:spcPts val="1600"/>
              </a:spcAft>
              <a:buNone/>
            </a:pPr>
            <a:r>
              <a:rPr lang="tr"/>
              <a:t>RAM’a Yönlendirme: RAM Rehberlik Hizmetleri Bölümü’ne yönlendirilen öğrenciler için seçilir. RAM Özel Eğitim Bölümü’ne yönlendirilen öğrenciler için Eğitsel Değerlendirme İstek Formu doldurulur.</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5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.Bireysel Görüşme Ekranı:</a:t>
            </a:r>
            <a:endParaRPr/>
          </a:p>
        </p:txBody>
      </p:sp>
      <p:sp>
        <p:nvSpPr>
          <p:cNvPr id="295" name="Google Shape;295;p53"/>
          <p:cNvSpPr txBox="1">
            <a:spLocks noGrp="1"/>
          </p:cNvSpPr>
          <p:nvPr>
            <p:ph type="body" idx="1"/>
          </p:nvPr>
        </p:nvSpPr>
        <p:spPr>
          <a:xfrm>
            <a:off x="311700" y="1152475"/>
            <a:ext cx="8520600" cy="377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Ekranda Yer Alan Bölümler: </a:t>
            </a:r>
            <a:endParaRPr/>
          </a:p>
          <a:p>
            <a:pPr marL="0" lvl="0" indent="0" algn="l" rtl="0">
              <a:spcBef>
                <a:spcPts val="1600"/>
              </a:spcBef>
              <a:spcAft>
                <a:spcPts val="0"/>
              </a:spcAft>
              <a:buNone/>
            </a:pPr>
            <a:r>
              <a:rPr lang="tr"/>
              <a:t>Sınıf/Şube: Bireysel çalışma yapılan öğrenci, öğretmen veya veliye ait girişlerin tümü öğrenci adı üzerinden yapılmaktadır. Veri giriş işlemini başlatmak için görüşme yapılan öğrencinin sınıf/şubesi seçilir. </a:t>
            </a:r>
            <a:endParaRPr/>
          </a:p>
          <a:p>
            <a:pPr marL="0" lvl="0" indent="0" algn="l" rtl="0">
              <a:spcBef>
                <a:spcPts val="1600"/>
              </a:spcBef>
              <a:spcAft>
                <a:spcPts val="0"/>
              </a:spcAft>
              <a:buNone/>
            </a:pPr>
            <a:r>
              <a:rPr lang="tr"/>
              <a:t>ÖNEMLİ: Öğrencinin velisi ya da öğretmeni ile yapılan bireysel çalışmalar için ayrı bir ekran olmayıp girişler öğrenci ekranı üzerinden yapılacaktır. </a:t>
            </a:r>
            <a:endParaRPr/>
          </a:p>
          <a:p>
            <a:pPr marL="0" lvl="0" indent="0" algn="l" rtl="0">
              <a:spcBef>
                <a:spcPts val="1600"/>
              </a:spcBef>
              <a:spcAft>
                <a:spcPts val="1600"/>
              </a:spcAft>
              <a:buNone/>
            </a:pPr>
            <a:r>
              <a:rPr lang="tr"/>
              <a:t>Öğrenci: Sınıf/şube seçimi yapıldıktan sonra açılan listeden görüşülen öğrencinin adı seçilir. Öğrenci adı seçilince aşağıdaki bölümlerin yer aldığı ekran açılır: Öğrenci Bilgileri: Bu bölümdeki bilgiler e-Okul sisteminden çekilmektedir.</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5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tr"/>
              <a:t>Bireysel Görüşme Ekranı:</a:t>
            </a:r>
            <a:endParaRPr/>
          </a:p>
          <a:p>
            <a:pPr marL="0" lvl="0" indent="0" algn="l" rtl="0">
              <a:spcBef>
                <a:spcPts val="0"/>
              </a:spcBef>
              <a:spcAft>
                <a:spcPts val="0"/>
              </a:spcAft>
              <a:buNone/>
            </a:pPr>
            <a:endParaRPr/>
          </a:p>
        </p:txBody>
      </p:sp>
      <p:sp>
        <p:nvSpPr>
          <p:cNvPr id="301" name="Google Shape;301;p54"/>
          <p:cNvSpPr txBox="1">
            <a:spLocks noGrp="1"/>
          </p:cNvSpPr>
          <p:nvPr>
            <p:ph type="body" idx="1"/>
          </p:nvPr>
        </p:nvSpPr>
        <p:spPr>
          <a:xfrm>
            <a:off x="311700" y="1152475"/>
            <a:ext cx="8520600" cy="368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Görüşme Ayrıntıları: Çalışmaya ait bilgilerin giriş yapıldığı alandır. </a:t>
            </a:r>
            <a:endParaRPr/>
          </a:p>
          <a:p>
            <a:pPr marL="0" lvl="0" indent="0" algn="l" rtl="0">
              <a:spcBef>
                <a:spcPts val="1600"/>
              </a:spcBef>
              <a:spcAft>
                <a:spcPts val="0"/>
              </a:spcAft>
              <a:buNone/>
            </a:pPr>
            <a:r>
              <a:rPr lang="tr"/>
              <a:t>Rehberlik Hizmet Türü: Rehberlik Hizmetleri Sunum Sistemi Bireysel Çalışmalar altında yer alan başlıklar ve konular yer almaktadır. </a:t>
            </a:r>
            <a:endParaRPr/>
          </a:p>
          <a:p>
            <a:pPr marL="0" lvl="0" indent="0" algn="l" rtl="0">
              <a:spcBef>
                <a:spcPts val="1600"/>
              </a:spcBef>
              <a:spcAft>
                <a:spcPts val="0"/>
              </a:spcAft>
              <a:buNone/>
            </a:pPr>
            <a:r>
              <a:rPr lang="tr"/>
              <a:t>Görüşme Tarihi: İçinde bulunulan günü gösterir. </a:t>
            </a:r>
            <a:endParaRPr/>
          </a:p>
          <a:p>
            <a:pPr marL="0" lvl="0" indent="0" algn="l" rtl="0">
              <a:spcBef>
                <a:spcPts val="1600"/>
              </a:spcBef>
              <a:spcAft>
                <a:spcPts val="0"/>
              </a:spcAft>
              <a:buNone/>
            </a:pPr>
            <a:r>
              <a:rPr lang="tr"/>
              <a:t>Görüşme Saati: Çalışmanın başladığı ve bittiği saat seçilir.</a:t>
            </a:r>
            <a:endParaRPr/>
          </a:p>
          <a:p>
            <a:pPr marL="0" lvl="0" indent="0" algn="l" rtl="0">
              <a:spcBef>
                <a:spcPts val="1600"/>
              </a:spcBef>
              <a:spcAft>
                <a:spcPts val="0"/>
              </a:spcAft>
              <a:buNone/>
            </a:pPr>
            <a:r>
              <a:rPr lang="tr"/>
              <a:t> Çalışmanın Yapıldığı Yer: Çalışmanın yapıldığı yer seçilir. -Rehberlik Servisi -Ev (Ziyaret)-Sınıf (Gözlem) -Diğer -RAM</a:t>
            </a:r>
            <a:endParaRPr/>
          </a:p>
          <a:p>
            <a:pPr marL="0" lvl="0" indent="0" algn="l" rtl="0">
              <a:spcBef>
                <a:spcPts val="1600"/>
              </a:spcBef>
              <a:spcAft>
                <a:spcPts val="0"/>
              </a:spcAft>
              <a:buNone/>
            </a:pPr>
            <a:r>
              <a:rPr lang="tr"/>
              <a:t>Oturum Sayısı: Öğrenciyle aynı konuda yapılan ardışık görüşmeler için kullanılır.</a:t>
            </a:r>
            <a:endParaRPr/>
          </a:p>
          <a:p>
            <a:pPr marL="0" lvl="0" indent="0" algn="l" rtl="0">
              <a:spcBef>
                <a:spcPts val="1600"/>
              </a:spcBef>
              <a:spcAft>
                <a:spcPts val="1600"/>
              </a:spcAft>
              <a:buNone/>
            </a:pP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5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Disiplin/Öğrenci Davranışları Değerlendirme Görüşmeleri:</a:t>
            </a:r>
            <a:endParaRPr/>
          </a:p>
        </p:txBody>
      </p:sp>
      <p:sp>
        <p:nvSpPr>
          <p:cNvPr id="307" name="Google Shape;307;p55"/>
          <p:cNvSpPr txBox="1">
            <a:spLocks noGrp="1"/>
          </p:cNvSpPr>
          <p:nvPr>
            <p:ph type="body" idx="1"/>
          </p:nvPr>
        </p:nvSpPr>
        <p:spPr>
          <a:xfrm>
            <a:off x="311700" y="1396675"/>
            <a:ext cx="8520600" cy="317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 Yapılan çalışma kurula sevk edilen öğrenci ile ilgiliyse bu bölüm seçilir. Bu bölümde iki tür seçim yapılabilir. </a:t>
            </a:r>
            <a:endParaRPr/>
          </a:p>
          <a:p>
            <a:pPr marL="0" lvl="0" indent="0" algn="l" rtl="0">
              <a:spcBef>
                <a:spcPts val="1600"/>
              </a:spcBef>
              <a:spcAft>
                <a:spcPts val="0"/>
              </a:spcAft>
              <a:buNone/>
            </a:pPr>
            <a:r>
              <a:rPr lang="tr"/>
              <a:t>Kurula Sevk Edilen Öğrenci: Kurula sevk edilen öğrenci ile çalışma yapıldığında seçilir. </a:t>
            </a:r>
            <a:endParaRPr/>
          </a:p>
          <a:p>
            <a:pPr marL="0" lvl="0" indent="0" algn="l" rtl="0">
              <a:spcBef>
                <a:spcPts val="1600"/>
              </a:spcBef>
              <a:spcAft>
                <a:spcPts val="1600"/>
              </a:spcAft>
              <a:buNone/>
            </a:pPr>
            <a:r>
              <a:rPr lang="tr"/>
              <a:t>Olayla İlgili Görüşü Alınan Öğrenci/Şahit: Sisteme giriş yapılan öğrenci, kurula sevk edilen öğrencinin durumu ve kurula sevk edilmesine neden olan olaylar ile ilgili görüşülen öğrenci ise seçilir. </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56"/>
          <p:cNvSpPr txBox="1">
            <a:spLocks noGrp="1"/>
          </p:cNvSpPr>
          <p:nvPr>
            <p:ph type="title"/>
          </p:nvPr>
        </p:nvSpPr>
        <p:spPr>
          <a:xfrm rot="10800000" flipH="1">
            <a:off x="311700" y="370325"/>
            <a:ext cx="8520600" cy="7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3" name="Google Shape;313;p56"/>
          <p:cNvSpPr txBox="1">
            <a:spLocks noGrp="1"/>
          </p:cNvSpPr>
          <p:nvPr>
            <p:ph type="body" idx="1"/>
          </p:nvPr>
        </p:nvSpPr>
        <p:spPr>
          <a:xfrm>
            <a:off x="311700" y="262925"/>
            <a:ext cx="8520600" cy="498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Akran Görüşmesi: Sisteme giriş yapılan öğrenci, başka bir öğrenci hakkında bilgi almak için görüşülen öğrenci ise (çalışma içeriği disiplin ve davranış değerlendirme kurulu ile ilgili değilse) seçilir</a:t>
            </a:r>
            <a:endParaRPr/>
          </a:p>
          <a:p>
            <a:pPr marL="0" lvl="0" indent="0" algn="l" rtl="0">
              <a:spcBef>
                <a:spcPts val="1600"/>
              </a:spcBef>
              <a:spcAft>
                <a:spcPts val="1600"/>
              </a:spcAft>
              <a:buNone/>
            </a:pPr>
            <a:r>
              <a:rPr lang="tr"/>
              <a:t>Kaydet: İşlem basamakları tamamlandıktan sonra çalışmaya ait bilgileri kaydetmek için kullanılır. (Öğrenci Adı- Soyadı) İle Yapılan Görüşmeler: Kaydetme işlemi yapıldıktan sonra öğrenci ile ilgili kayıtlar bu başlık altında listelenir. Aç sütunundaki klasörler seçildiğinde o çalışmaya ait bilgilere ulaşılır. Tablonun son sütununda görüşmenin küçük grup görüşmesi ya da bireysel görüşme kapsamında yapıldığına ilişkin bilgi görüntülenir. Rapor Al: Görüşme formunun çıktısını almak için kullanılır. “(Öğrenci Adı- Soyadı) İle Yapılan Görüşmeler” tablosunda yer alan ve çıktısı alınmak istenen görüşme için “Aç” sütunundaki klasör seçilerek “Rapor Al” butonu tıklanır. Açılan ekranda öğrenci ile yapılan bireysel görüşme ve küçük grup görüşmesi dosyaları listelenir. Çıktısı alınmak istenen form seçilerek açılan ekrandan çıktı alınır</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5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Küçük Grup Görüşmesi Ekranı:</a:t>
            </a:r>
            <a:endParaRPr/>
          </a:p>
        </p:txBody>
      </p:sp>
      <p:sp>
        <p:nvSpPr>
          <p:cNvPr id="319" name="Google Shape;319;p57"/>
          <p:cNvSpPr txBox="1">
            <a:spLocks noGrp="1"/>
          </p:cNvSpPr>
          <p:nvPr>
            <p:ph type="body" idx="1"/>
          </p:nvPr>
        </p:nvSpPr>
        <p:spPr>
          <a:xfrm>
            <a:off x="311700" y="1152475"/>
            <a:ext cx="8520600" cy="387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Sınıf/Şube: Veri giriş işlemini başlatmak için görüşme yapılan öğrencilerin sınıf/şubesi seçilir. </a:t>
            </a:r>
            <a:endParaRPr/>
          </a:p>
          <a:p>
            <a:pPr marL="0" lvl="0" indent="0" algn="l" rtl="0">
              <a:spcBef>
                <a:spcPts val="1600"/>
              </a:spcBef>
              <a:spcAft>
                <a:spcPts val="0"/>
              </a:spcAft>
              <a:buNone/>
            </a:pPr>
            <a:r>
              <a:rPr lang="tr"/>
              <a:t>Öğrenciler: Bu bölümde seçilen sınıf/şubedeki öğrencilerin listesi açılır. Listeden görüşülen öğrencinin adı seçilir.</a:t>
            </a:r>
            <a:endParaRPr/>
          </a:p>
          <a:p>
            <a:pPr marL="0" lvl="0" indent="0" algn="l" rtl="0">
              <a:spcBef>
                <a:spcPts val="1600"/>
              </a:spcBef>
              <a:spcAft>
                <a:spcPts val="0"/>
              </a:spcAft>
              <a:buNone/>
            </a:pPr>
            <a:r>
              <a:rPr lang="tr"/>
              <a:t> Ekle: Öğrenci adı seçildikten sonra “Ekle” butonuna basılarak öğrencinin adı “Seçilen Öğrenciler” bölümüne aktarılır. Bu işlem grupta yer alan tüm öğrenciler eklenene kadar devam eder. </a:t>
            </a:r>
            <a:endParaRPr/>
          </a:p>
          <a:p>
            <a:pPr marL="0" lvl="0" indent="0" algn="l" rtl="0">
              <a:spcBef>
                <a:spcPts val="1600"/>
              </a:spcBef>
              <a:spcAft>
                <a:spcPts val="0"/>
              </a:spcAft>
              <a:buNone/>
            </a:pPr>
            <a:r>
              <a:rPr lang="tr"/>
              <a:t>Çıkar: Seçilen öğrenciler bölümünde yer alan öğrencileri listeden çıkarmak için kullanılır. Öğrenci seçilerek “Çıkar” butonuna basılır.Seçilen Öğrenciler: Bu bölümde görüşme yapılan öğrencilerin adları listelenir.</a:t>
            </a:r>
            <a:endParaRPr/>
          </a:p>
          <a:p>
            <a:pPr marL="0" lvl="0" indent="0" algn="l" rtl="0">
              <a:spcBef>
                <a:spcPts val="1600"/>
              </a:spcBef>
              <a:spcAft>
                <a:spcPts val="1600"/>
              </a:spcAft>
              <a:buNone/>
            </a:pP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5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tr"/>
              <a:t>Küçük Grup Görüşmesi Ekranı:</a:t>
            </a:r>
            <a:endParaRPr/>
          </a:p>
          <a:p>
            <a:pPr marL="0" lvl="0" indent="0" algn="l" rtl="0">
              <a:spcBef>
                <a:spcPts val="0"/>
              </a:spcBef>
              <a:spcAft>
                <a:spcPts val="0"/>
              </a:spcAft>
              <a:buNone/>
            </a:pPr>
            <a:endParaRPr/>
          </a:p>
        </p:txBody>
      </p:sp>
      <p:sp>
        <p:nvSpPr>
          <p:cNvPr id="325" name="Google Shape;325;p58"/>
          <p:cNvSpPr txBox="1">
            <a:spLocks noGrp="1"/>
          </p:cNvSpPr>
          <p:nvPr>
            <p:ph type="body" idx="1"/>
          </p:nvPr>
        </p:nvSpPr>
        <p:spPr>
          <a:xfrm>
            <a:off x="311700" y="826975"/>
            <a:ext cx="8520600" cy="43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Devam: Görüşme yapılan öğrencilerin tümü seçildikten sonra işleme devam etmek için kullanılır. Açılan ekran bireysel görüşme ekranının aynısı olup benzer şekilde doldurulur. </a:t>
            </a:r>
            <a:endParaRPr/>
          </a:p>
          <a:p>
            <a:pPr marL="0" lvl="0" indent="0" algn="l" rtl="0">
              <a:spcBef>
                <a:spcPts val="1600"/>
              </a:spcBef>
              <a:spcAft>
                <a:spcPts val="0"/>
              </a:spcAft>
              <a:buNone/>
            </a:pPr>
            <a:r>
              <a:rPr lang="tr"/>
              <a:t>Rehberlik Hizmet Türü: Küçük grup görüşmeleri için önleyici ve gelişimsel hizmetler ile iyileştirici hizmetler seçilerek veri girişi yapılır. Rehberlik Hizmetleri Sunum Sistemi Bireysel Çalışmalar altında yer alan başlıklar ve konular yer almaktadır. </a:t>
            </a:r>
            <a:endParaRPr/>
          </a:p>
          <a:p>
            <a:pPr marL="0" lvl="0" indent="0" algn="l" rtl="0">
              <a:spcBef>
                <a:spcPts val="1600"/>
              </a:spcBef>
              <a:spcAft>
                <a:spcPts val="0"/>
              </a:spcAft>
              <a:buNone/>
            </a:pPr>
            <a:r>
              <a:rPr lang="tr"/>
              <a:t>Görüşme Tarihi: İçinde bulunulan günü gösterir. </a:t>
            </a:r>
            <a:endParaRPr/>
          </a:p>
          <a:p>
            <a:pPr marL="0" lvl="0" indent="0" algn="l" rtl="0">
              <a:spcBef>
                <a:spcPts val="1600"/>
              </a:spcBef>
              <a:spcAft>
                <a:spcPts val="0"/>
              </a:spcAft>
              <a:buNone/>
            </a:pPr>
            <a:r>
              <a:rPr lang="tr"/>
              <a:t>Görüşme Saati: Çalışmanın başladığı/bittiği saat seçilir. </a:t>
            </a:r>
            <a:endParaRPr/>
          </a:p>
          <a:p>
            <a:pPr marL="0" lvl="0" indent="0" algn="l" rtl="0">
              <a:spcBef>
                <a:spcPts val="1600"/>
              </a:spcBef>
              <a:spcAft>
                <a:spcPts val="1600"/>
              </a:spcAft>
              <a:buNone/>
            </a:pPr>
            <a:r>
              <a:rPr lang="tr"/>
              <a:t>Çalışmanın Yapıldığı Yer: Çalışmanın yapıldığı yer seçilir. -Rehberlik Servisi -Ev (Ziyaret) -Sınıf (Gözlem) -Diğer -RAM</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59"/>
          <p:cNvSpPr txBox="1">
            <a:spLocks noGrp="1"/>
          </p:cNvSpPr>
          <p:nvPr>
            <p:ph type="title"/>
          </p:nvPr>
        </p:nvSpPr>
        <p:spPr>
          <a:xfrm>
            <a:off x="311700" y="94000"/>
            <a:ext cx="8520600" cy="9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Disiplin/Öğrenci Davranışı Değerlendirme Kurulu Görüşmeleri: </a:t>
            </a:r>
            <a:endParaRPr/>
          </a:p>
        </p:txBody>
      </p:sp>
      <p:sp>
        <p:nvSpPr>
          <p:cNvPr id="331" name="Google Shape;331;p59"/>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Yapılan çalışma kurula yansımış durumlar ile ilgiliyse bu bölüm seçilir. Bu bölümde iki tür seçim yapılabilir. Kurula Sevk Edilen Öğrenci: Kurula sevk edilen öğrenci ile çalışma yapıldığında seçilir. Olayla İlgili Görüşü Alınan Öğrenci/Şahit: Sisteme giriş yapılan öğrenci, kurula sevk edilen öğrencinin durumu ve kurula sevk edilmesine neden olan olaylar ile ilgili görüşülen öğrenci ise seçilir. Akran Görüşmesi: Sisteme giriş yapılan öğrenci, başka bir öğrenci hakkında bilgi edinmek için görüşülen öğrenci ise seçilir. Disiplin/Davranış Değerlendirme Kuruluna yansımayan durumlarda yapılan akran görüşmeleri için kullanılır. Kaydet: İşlem basamakları tamamlandıktan sonra çalışmaya ait bilgileri kaydetmek için kullanılır. Kaydedilen bilgilere bireysel görüşme ekranından küçük grup görüşmesine katılan öğrenciler için giriş yapılarak ulaşılır.</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7" name="Google Shape;337;p6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(Öğrenci Adı Soyadı) İle Yapılan Görüşmeler: Bu başlık bireysel görüşmelere ait ekranda aktiftir. Küçük grup görüşmesinde yer alan öğrencilere ait kayıtlar “Bireysel Görüşme” alanında öğrenci T.C. kimlik numarası ile girildiğinde öğrencinin kendi ekranında listelenir. </a:t>
            </a:r>
            <a:endParaRPr/>
          </a:p>
          <a:p>
            <a:pPr marL="0" lvl="0" indent="0" algn="l" rtl="0">
              <a:spcBef>
                <a:spcPts val="1600"/>
              </a:spcBef>
              <a:spcAft>
                <a:spcPts val="1600"/>
              </a:spcAft>
              <a:buNone/>
            </a:pPr>
            <a:r>
              <a:rPr lang="tr"/>
              <a:t>Rapor Al: Görüşme formunun çıktısını almak için kullanılır. Rapor Al seçildiğinde öğrenci ile yapılan bireysel görüşme ve küçük grup görüşmesi dosyaları listelenir. Çıktısı Alınmak istenen form seçilerek açılan ekrandan çıktı alınır. Çıktısı alınan formlara görüşme özetleri yazılarak formlar arşivlenir.</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61"/>
          <p:cNvSpPr txBox="1">
            <a:spLocks noGrp="1"/>
          </p:cNvSpPr>
          <p:nvPr>
            <p:ph type="title"/>
          </p:nvPr>
        </p:nvSpPr>
        <p:spPr>
          <a:xfrm>
            <a:off x="311700" y="147725"/>
            <a:ext cx="8520600" cy="87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 e-REHBERLİK MODÜLÜNÜN KULLANILMAYACAĞI DURUMLAR</a:t>
            </a:r>
            <a:endParaRPr/>
          </a:p>
        </p:txBody>
      </p:sp>
      <p:sp>
        <p:nvSpPr>
          <p:cNvPr id="343" name="Google Shape;343;p61"/>
          <p:cNvSpPr txBox="1">
            <a:spLocks noGrp="1"/>
          </p:cNvSpPr>
          <p:nvPr>
            <p:ph type="body" idx="1"/>
          </p:nvPr>
        </p:nvSpPr>
        <p:spPr>
          <a:xfrm>
            <a:off x="311700" y="1152475"/>
            <a:ext cx="8520600" cy="3749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ÖZEL OKULLAR, BİLİM VE SANAT MERKEZLERİ, MESLEKİ EĞİTİM MERKEZLERİ VE HALK EĞİTİM MERKEZLERİNDE REHBERLİK PROGRAMI HAZIRLAMA VE VERİ GİRİŞLERİ </a:t>
            </a:r>
            <a:endParaRPr/>
          </a:p>
          <a:p>
            <a:pPr marL="0" lvl="0" indent="0" algn="l" rtl="0">
              <a:spcBef>
                <a:spcPts val="1600"/>
              </a:spcBef>
              <a:spcAft>
                <a:spcPts val="1600"/>
              </a:spcAft>
              <a:buNone/>
            </a:pPr>
            <a:r>
              <a:rPr lang="tr"/>
              <a:t>Özel okullar, bilim ve sanat merkezleri, mesleki eğitim merkezleri ve halk eğitim merkezlerinde rehberlik programı e-Rehberlik Modülü üzerinden hazırlanmamaktadır. Program www.orgm.meb.gov.tr adresinde, Rehberlik Hizmetleri sekmesinde yer alan EK-1 Rehberlik Hizmetleri Sunum Sistemi’nden yararlanılarak hazırlanır. Program formatı için EK3 Rehberlik Programı kullanılır. Hazırlanan program RAM’a resmi yazıyla gönderilir. Veriler yıl sonunda Rehberlik Hizmetleri Sunum Sistemi’ndeki ‘’Bireysel Çalışmalar’’ ve ‘’Grup Çalışmaları’’ bölümleri baz alınarak istenecektir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1.4. e-REHBERLİK MODÜLÜNE NASIL GİRİLİR?</a:t>
            </a:r>
            <a:endParaRPr/>
          </a:p>
        </p:txBody>
      </p:sp>
      <p:sp>
        <p:nvSpPr>
          <p:cNvPr id="79" name="Google Shape;79;p17"/>
          <p:cNvSpPr txBox="1">
            <a:spLocks noGrp="1"/>
          </p:cNvSpPr>
          <p:nvPr>
            <p:ph type="body" idx="1"/>
          </p:nvPr>
        </p:nvSpPr>
        <p:spPr>
          <a:xfrm>
            <a:off x="204250" y="101772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solidFill>
                  <a:srgbClr val="000000"/>
                </a:solidFill>
              </a:rPr>
              <a:t>e-Rehberlik Modülü’ne https://mebbis.meb.gov.tr adresinden kişisel şifre ile giriş yapılır. </a:t>
            </a:r>
            <a:endParaRPr>
              <a:solidFill>
                <a:srgbClr val="000000"/>
              </a:solidFill>
            </a:endParaRPr>
          </a:p>
          <a:p>
            <a:pPr marL="0" lvl="0" indent="0" algn="l" rtl="0">
              <a:spcBef>
                <a:spcPts val="1600"/>
              </a:spcBef>
              <a:spcAft>
                <a:spcPts val="1600"/>
              </a:spcAft>
              <a:buNone/>
            </a:pPr>
            <a:endParaRPr>
              <a:solidFill>
                <a:srgbClr val="00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6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 SINIF REHBERLİK PROGRAMI HAZIRLAMA</a:t>
            </a:r>
            <a:endParaRPr/>
          </a:p>
        </p:txBody>
      </p:sp>
      <p:sp>
        <p:nvSpPr>
          <p:cNvPr id="349" name="Google Shape;349;p6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Sınıf rehberlik hizmetleri programı, sınıf/şube rehber öğretmeni tarafından okul rehberlik programı doğrultusunda sınıfın ihtiyaçları gözetilerek hazırlanır. Öğretmenler programı hazırlarken rehberlik öğretmenleri ile iş birliği yapar. Örneğin bireyi tanıma tekniği uygulamaları ya da rehberlik öğretmeni tarafından sınıf rehberlik programı dahilinde yapılması gereken grup rehberliği etkinlikleri okul rehberlik ve sınıf rehberlik hizmetleri programlarının her ikisinde de yer alır.  Sınıf rehberlik hizmetleri programı e-Rehberlik Modülü’ nden hazırlanmamaktadır. Program www. orgm.meb.gov.tr adresinde, Rehberlik Hizmetleri sekmesinde yer alan Sınıf Rehberlik Programı EK- 4 formatında, EK- 6’da yer alan kazanımlardan yararlanılarak hazırlanır.</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11700" y="445024"/>
            <a:ext cx="8520600" cy="970537"/>
          </a:xfrm>
        </p:spPr>
        <p:txBody>
          <a:bodyPr/>
          <a:lstStyle/>
          <a:p>
            <a:r>
              <a:rPr lang="tr-TR" dirty="0"/>
              <a:t>OKUL ÖNCESİ EĞİTİM REHBERLİK </a:t>
            </a:r>
            <a:r>
              <a:rPr lang="tr-TR" dirty="0" smtClean="0"/>
              <a:t>PROGRAMI (okul rehber öğretmeni için kazanımlar) </a:t>
            </a:r>
            <a:endParaRPr lang="tr-TR" dirty="0"/>
          </a:p>
        </p:txBody>
      </p:sp>
      <p:sp>
        <p:nvSpPr>
          <p:cNvPr id="3" name="Metin Yer Tutucusu 2"/>
          <p:cNvSpPr>
            <a:spLocks noGrp="1"/>
          </p:cNvSpPr>
          <p:nvPr>
            <p:ph type="body" idx="1"/>
          </p:nvPr>
        </p:nvSpPr>
        <p:spPr>
          <a:xfrm>
            <a:off x="311700" y="1758461"/>
            <a:ext cx="8520600" cy="2810413"/>
          </a:xfrm>
        </p:spPr>
        <p:txBody>
          <a:bodyPr/>
          <a:lstStyle/>
          <a:p>
            <a:r>
              <a:rPr lang="tr-TR" dirty="0"/>
              <a:t>Her bireyin özel </a:t>
            </a:r>
            <a:r>
              <a:rPr lang="tr-TR" dirty="0" smtClean="0"/>
              <a:t>alanı olduğunu söyler</a:t>
            </a:r>
          </a:p>
          <a:p>
            <a:r>
              <a:rPr lang="tr-TR" dirty="0"/>
              <a:t>Bireylerin özel </a:t>
            </a:r>
            <a:r>
              <a:rPr lang="tr-TR" dirty="0" smtClean="0"/>
              <a:t>alanlarına saygı </a:t>
            </a:r>
            <a:r>
              <a:rPr lang="tr-TR" dirty="0"/>
              <a:t>duyulması </a:t>
            </a:r>
            <a:r>
              <a:rPr lang="tr-TR" dirty="0" smtClean="0"/>
              <a:t>gerektiğini fark </a:t>
            </a:r>
            <a:r>
              <a:rPr lang="tr-TR" dirty="0"/>
              <a:t>eder</a:t>
            </a:r>
            <a:r>
              <a:rPr lang="tr-TR" dirty="0" smtClean="0"/>
              <a:t>.</a:t>
            </a:r>
          </a:p>
          <a:p>
            <a:r>
              <a:rPr lang="tr-TR" dirty="0"/>
              <a:t>Gerektiğinde “hayır” der.</a:t>
            </a:r>
          </a:p>
          <a:p>
            <a:r>
              <a:rPr lang="tr-TR" dirty="0"/>
              <a:t>Zorbalıkla </a:t>
            </a:r>
            <a:r>
              <a:rPr lang="tr-TR" dirty="0" smtClean="0"/>
              <a:t>karşılaştığında yapılması </a:t>
            </a:r>
            <a:r>
              <a:rPr lang="tr-TR" dirty="0"/>
              <a:t>gerekenleri söyler.</a:t>
            </a:r>
          </a:p>
        </p:txBody>
      </p:sp>
    </p:spTree>
    <p:extLst>
      <p:ext uri="{BB962C8B-B14F-4D97-AF65-F5344CB8AC3E}">
        <p14:creationId xmlns:p14="http://schemas.microsoft.com/office/powerpoint/2010/main" val="20183228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ilkokul(okul rehber öğretmeni için kazanımlar) </a:t>
            </a:r>
          </a:p>
        </p:txBody>
      </p:sp>
      <p:sp>
        <p:nvSpPr>
          <p:cNvPr id="3" name="Metin Yer Tutucusu 2"/>
          <p:cNvSpPr>
            <a:spLocks noGrp="1"/>
          </p:cNvSpPr>
          <p:nvPr>
            <p:ph type="body" idx="1"/>
          </p:nvPr>
        </p:nvSpPr>
        <p:spPr/>
        <p:txBody>
          <a:bodyPr/>
          <a:lstStyle/>
          <a:p>
            <a:r>
              <a:rPr lang="tr-TR" dirty="0"/>
              <a:t>Kişisel sınırlarını korumanın önemini açıklar</a:t>
            </a:r>
            <a:r>
              <a:rPr lang="tr-TR" dirty="0" smtClean="0"/>
              <a:t>. (2. sınıf)</a:t>
            </a:r>
          </a:p>
          <a:p>
            <a:r>
              <a:rPr lang="tr-TR" dirty="0"/>
              <a:t>Kişisel sınırlarını korur. </a:t>
            </a:r>
            <a:r>
              <a:rPr lang="tr-TR" dirty="0" smtClean="0"/>
              <a:t>(3. sınıf)</a:t>
            </a:r>
          </a:p>
          <a:p>
            <a:r>
              <a:rPr lang="tr-TR" dirty="0"/>
              <a:t>Öfkenin kontrol edilebilir bir duygu olduğunu fark eder. </a:t>
            </a:r>
            <a:r>
              <a:rPr lang="tr-TR" dirty="0" smtClean="0"/>
              <a:t>(4. sınıf)</a:t>
            </a:r>
          </a:p>
          <a:p>
            <a:r>
              <a:rPr lang="it-IT" dirty="0"/>
              <a:t>Öfkesini uygun yollarla ifade eder. (4. sınıf</a:t>
            </a:r>
            <a:r>
              <a:rPr lang="it-IT" dirty="0" smtClean="0"/>
              <a:t>)</a:t>
            </a:r>
            <a:endParaRPr lang="tr-TR" dirty="0" smtClean="0"/>
          </a:p>
          <a:p>
            <a:r>
              <a:rPr lang="tr-TR" dirty="0"/>
              <a:t>Zorbalıkla karşılaştığında baş etme yollarını kullanır. </a:t>
            </a:r>
            <a:r>
              <a:rPr lang="tr-TR" dirty="0" smtClean="0"/>
              <a:t>(4. sınıf)</a:t>
            </a:r>
            <a:endParaRPr lang="tr-TR" dirty="0"/>
          </a:p>
        </p:txBody>
      </p:sp>
    </p:spTree>
    <p:extLst>
      <p:ext uri="{BB962C8B-B14F-4D97-AF65-F5344CB8AC3E}">
        <p14:creationId xmlns:p14="http://schemas.microsoft.com/office/powerpoint/2010/main" val="13556343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Ortaokul(okul rehber öğretmeni için kazanımlar) </a:t>
            </a:r>
          </a:p>
        </p:txBody>
      </p:sp>
      <p:sp>
        <p:nvSpPr>
          <p:cNvPr id="3" name="Metin Yer Tutucusu 2"/>
          <p:cNvSpPr>
            <a:spLocks noGrp="1"/>
          </p:cNvSpPr>
          <p:nvPr>
            <p:ph type="body" idx="1"/>
          </p:nvPr>
        </p:nvSpPr>
        <p:spPr/>
        <p:txBody>
          <a:bodyPr/>
          <a:lstStyle/>
          <a:p>
            <a:r>
              <a:rPr lang="tr-TR" dirty="0"/>
              <a:t>Sınav kaygısının performansını düşürecek düzeyde olup olmadığını belirler ve gerekiyorsa yardım alır. </a:t>
            </a:r>
            <a:r>
              <a:rPr lang="tr-TR" dirty="0" smtClean="0"/>
              <a:t>(8. sınıf)</a:t>
            </a:r>
          </a:p>
          <a:p>
            <a:r>
              <a:rPr lang="tr-TR" dirty="0"/>
              <a:t>Öfkeyi uygun ve uygun olmayan biçimlerde ortaya koymanın sonuçlarını </a:t>
            </a:r>
            <a:r>
              <a:rPr lang="tr-TR" dirty="0" smtClean="0"/>
              <a:t>açıklar.(6. sınıf)</a:t>
            </a:r>
          </a:p>
          <a:p>
            <a:r>
              <a:rPr lang="tr-TR" dirty="0"/>
              <a:t>Öfkelendiğinde gevşeme ve nefes egzersizlerini kullanır. </a:t>
            </a:r>
            <a:r>
              <a:rPr lang="tr-TR" dirty="0" smtClean="0"/>
              <a:t>(</a:t>
            </a:r>
            <a:r>
              <a:rPr lang="tr-TR" dirty="0"/>
              <a:t>6. sınıf</a:t>
            </a:r>
            <a:r>
              <a:rPr lang="tr-TR" dirty="0" smtClean="0"/>
              <a:t>)</a:t>
            </a:r>
          </a:p>
          <a:p>
            <a:r>
              <a:rPr lang="tr-TR" dirty="0"/>
              <a:t>Çatışma durumlarını fark eder. </a:t>
            </a:r>
            <a:r>
              <a:rPr lang="tr-TR" dirty="0" smtClean="0"/>
              <a:t>(7. sınıf)</a:t>
            </a:r>
          </a:p>
          <a:p>
            <a:r>
              <a:rPr lang="tr-TR" dirty="0"/>
              <a:t>Kullandığı çatışma çözme yöntemlerini değerlendirir. (7. sınıf)</a:t>
            </a:r>
          </a:p>
          <a:p>
            <a:pPr marL="114300" indent="0">
              <a:buNone/>
            </a:pPr>
            <a:endParaRPr lang="tr-TR" dirty="0"/>
          </a:p>
          <a:p>
            <a:endParaRPr lang="tr-TR" dirty="0"/>
          </a:p>
        </p:txBody>
      </p:sp>
    </p:spTree>
    <p:extLst>
      <p:ext uri="{BB962C8B-B14F-4D97-AF65-F5344CB8AC3E}">
        <p14:creationId xmlns:p14="http://schemas.microsoft.com/office/powerpoint/2010/main" val="27558016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Lise(okul rehber öğretmeni için kazanımlar) </a:t>
            </a:r>
          </a:p>
        </p:txBody>
      </p:sp>
      <p:sp>
        <p:nvSpPr>
          <p:cNvPr id="3" name="Metin Yer Tutucusu 2"/>
          <p:cNvSpPr>
            <a:spLocks noGrp="1"/>
          </p:cNvSpPr>
          <p:nvPr>
            <p:ph type="body" idx="1"/>
          </p:nvPr>
        </p:nvSpPr>
        <p:spPr/>
        <p:txBody>
          <a:bodyPr/>
          <a:lstStyle/>
          <a:p>
            <a:r>
              <a:rPr lang="tr-TR" b="1" u="sng" dirty="0" smtClean="0"/>
              <a:t>9. sınıflar için;</a:t>
            </a:r>
          </a:p>
          <a:p>
            <a:pPr marL="114300" indent="0">
              <a:buNone/>
            </a:pPr>
            <a:r>
              <a:rPr lang="tr-TR" dirty="0"/>
              <a:t>*Öfkenin yarattığı fiziksel, duygusal ve düşünsel etkileri açıklar</a:t>
            </a:r>
            <a:r>
              <a:rPr lang="tr-TR" dirty="0" smtClean="0"/>
              <a:t>.</a:t>
            </a:r>
          </a:p>
          <a:p>
            <a:pPr marL="114300" indent="0">
              <a:buNone/>
            </a:pPr>
            <a:r>
              <a:rPr lang="tr-TR" dirty="0"/>
              <a:t>*Öfke ile baş etmede kullandığı yöntemleri yarattığı etkileri</a:t>
            </a:r>
          </a:p>
          <a:p>
            <a:pPr marL="114300" indent="0">
              <a:buNone/>
            </a:pPr>
            <a:r>
              <a:rPr lang="tr-TR" dirty="0"/>
              <a:t>açısından değerlendirir</a:t>
            </a:r>
            <a:r>
              <a:rPr lang="tr-TR" dirty="0" smtClean="0"/>
              <a:t>.   </a:t>
            </a:r>
          </a:p>
          <a:p>
            <a:pPr marL="114300" indent="0">
              <a:buNone/>
            </a:pPr>
            <a:r>
              <a:rPr lang="tr-TR" dirty="0"/>
              <a:t>*Öfke ile baş etmede yapıcı yollar kullanır</a:t>
            </a:r>
            <a:r>
              <a:rPr lang="tr-TR" dirty="0" smtClean="0"/>
              <a:t>.</a:t>
            </a:r>
          </a:p>
          <a:p>
            <a:pPr marL="114300" indent="0">
              <a:buNone/>
            </a:pPr>
            <a:r>
              <a:rPr lang="tr-TR" dirty="0"/>
              <a:t>*Etkili çatışma çözme basamaklarını açıklar</a:t>
            </a:r>
            <a:r>
              <a:rPr lang="tr-TR" dirty="0" smtClean="0"/>
              <a:t>.</a:t>
            </a:r>
          </a:p>
          <a:p>
            <a:pPr marL="114300" indent="0">
              <a:buNone/>
            </a:pPr>
            <a:r>
              <a:rPr lang="tr-TR" dirty="0"/>
              <a:t>*Günlük hayatında kullandığı çatışma çözme basamaklarını</a:t>
            </a:r>
          </a:p>
          <a:p>
            <a:pPr marL="114300" indent="0">
              <a:buNone/>
            </a:pPr>
            <a:r>
              <a:rPr lang="tr-TR" dirty="0"/>
              <a:t>etkililiği açısından değerlendirir</a:t>
            </a:r>
            <a:r>
              <a:rPr lang="tr-TR" dirty="0" smtClean="0"/>
              <a:t>.</a:t>
            </a:r>
          </a:p>
          <a:p>
            <a:pPr marL="114300" indent="0">
              <a:buNone/>
            </a:pPr>
            <a:r>
              <a:rPr lang="tr-TR" dirty="0"/>
              <a:t>*Akran baskısıyla baş </a:t>
            </a:r>
            <a:r>
              <a:rPr lang="tr-TR" dirty="0" smtClean="0"/>
              <a:t>eder.</a:t>
            </a:r>
          </a:p>
          <a:p>
            <a:pPr marL="114300" indent="0">
              <a:buNone/>
            </a:pPr>
            <a:r>
              <a:rPr lang="tr-TR" dirty="0"/>
              <a:t> </a:t>
            </a:r>
            <a:r>
              <a:rPr lang="tr-TR" dirty="0" smtClean="0"/>
              <a:t>     	</a:t>
            </a:r>
          </a:p>
          <a:p>
            <a:pPr marL="114300" indent="0">
              <a:buNone/>
            </a:pPr>
            <a:r>
              <a:rPr lang="tr-TR" dirty="0"/>
              <a:t> </a:t>
            </a:r>
            <a:r>
              <a:rPr lang="tr-TR" dirty="0" smtClean="0"/>
              <a:t>       </a:t>
            </a:r>
          </a:p>
          <a:p>
            <a:pPr marL="114300" indent="0">
              <a:buNone/>
            </a:pPr>
            <a:endParaRPr lang="tr-TR" dirty="0"/>
          </a:p>
        </p:txBody>
      </p:sp>
    </p:spTree>
    <p:extLst>
      <p:ext uri="{BB962C8B-B14F-4D97-AF65-F5344CB8AC3E}">
        <p14:creationId xmlns:p14="http://schemas.microsoft.com/office/powerpoint/2010/main" val="19233634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Lise 10. sınıflar;</a:t>
            </a:r>
            <a:endParaRPr lang="tr-TR" dirty="0"/>
          </a:p>
        </p:txBody>
      </p:sp>
      <p:sp>
        <p:nvSpPr>
          <p:cNvPr id="3" name="Metin Yer Tutucusu 2"/>
          <p:cNvSpPr>
            <a:spLocks noGrp="1"/>
          </p:cNvSpPr>
          <p:nvPr>
            <p:ph type="body" idx="1"/>
          </p:nvPr>
        </p:nvSpPr>
        <p:spPr>
          <a:xfrm>
            <a:off x="202223" y="1152475"/>
            <a:ext cx="8630077" cy="3903102"/>
          </a:xfrm>
        </p:spPr>
        <p:txBody>
          <a:bodyPr/>
          <a:lstStyle/>
          <a:p>
            <a:pPr marL="114300" indent="0">
              <a:buNone/>
            </a:pPr>
            <a:r>
              <a:rPr lang="tr-TR" dirty="0"/>
              <a:t>*Fiziksel, sözel ve duygusal şiddetle karşılaştığında nereden</a:t>
            </a:r>
          </a:p>
          <a:p>
            <a:pPr marL="114300" indent="0">
              <a:buNone/>
            </a:pPr>
            <a:r>
              <a:rPr lang="tr-TR" dirty="0"/>
              <a:t>yardım alabileceğini belirtir</a:t>
            </a:r>
            <a:r>
              <a:rPr lang="tr-TR" dirty="0" smtClean="0"/>
              <a:t>.</a:t>
            </a:r>
          </a:p>
          <a:p>
            <a:pPr marL="114300" indent="0">
              <a:buNone/>
            </a:pPr>
            <a:r>
              <a:rPr lang="tr-TR" dirty="0"/>
              <a:t>*Fiziksel, sözel ve duygusal tacizle karşılaştığında nereden yardım</a:t>
            </a:r>
          </a:p>
          <a:p>
            <a:pPr marL="114300" indent="0">
              <a:buNone/>
            </a:pPr>
            <a:r>
              <a:rPr lang="tr-TR" dirty="0"/>
              <a:t>alabileceğini belirtir</a:t>
            </a:r>
            <a:r>
              <a:rPr lang="tr-TR" dirty="0" smtClean="0"/>
              <a:t>.</a:t>
            </a:r>
          </a:p>
          <a:p>
            <a:pPr marL="114300" indent="0">
              <a:buNone/>
            </a:pPr>
            <a:r>
              <a:rPr lang="tr-TR" dirty="0"/>
              <a:t>*Etkili çatışma çözme basamaklarını kullanır</a:t>
            </a:r>
            <a:r>
              <a:rPr lang="tr-TR" dirty="0" smtClean="0"/>
              <a:t>.</a:t>
            </a:r>
          </a:p>
        </p:txBody>
      </p:sp>
    </p:spTree>
    <p:extLst>
      <p:ext uri="{BB962C8B-B14F-4D97-AF65-F5344CB8AC3E}">
        <p14:creationId xmlns:p14="http://schemas.microsoft.com/office/powerpoint/2010/main" val="31602716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Lise 11. sınıflar;</a:t>
            </a:r>
            <a:br>
              <a:rPr lang="tr-TR"/>
            </a:br>
            <a:endParaRPr lang="tr-TR" dirty="0"/>
          </a:p>
        </p:txBody>
      </p:sp>
      <p:sp>
        <p:nvSpPr>
          <p:cNvPr id="3" name="Metin Yer Tutucusu 2"/>
          <p:cNvSpPr>
            <a:spLocks noGrp="1"/>
          </p:cNvSpPr>
          <p:nvPr>
            <p:ph type="body" idx="1"/>
          </p:nvPr>
        </p:nvSpPr>
        <p:spPr/>
        <p:txBody>
          <a:bodyPr/>
          <a:lstStyle/>
          <a:p>
            <a:pPr marL="114300" indent="0">
              <a:buNone/>
            </a:pPr>
            <a:r>
              <a:rPr lang="tr-TR" dirty="0"/>
              <a:t>*Günlük hayatında kullandığı sorun çözme yollarını etkililiği</a:t>
            </a:r>
          </a:p>
          <a:p>
            <a:pPr marL="114300" indent="0">
              <a:buNone/>
            </a:pPr>
            <a:r>
              <a:rPr lang="tr-TR" dirty="0"/>
              <a:t>açısından değerlendirir.</a:t>
            </a:r>
          </a:p>
          <a:p>
            <a:pPr marL="114300" indent="0">
              <a:buNone/>
            </a:pPr>
            <a:r>
              <a:rPr lang="tr-TR" dirty="0"/>
              <a:t>*Etkili sorun çözme basamaklarını kullanır.</a:t>
            </a:r>
          </a:p>
          <a:p>
            <a:pPr marL="114300" indent="0">
              <a:buNone/>
            </a:pPr>
            <a:r>
              <a:rPr lang="tr-TR" dirty="0"/>
              <a:t>*Stresin nedenlerini ve belirtilerini açıklar</a:t>
            </a:r>
          </a:p>
          <a:p>
            <a:pPr marL="114300" indent="0">
              <a:buNone/>
            </a:pPr>
            <a:r>
              <a:rPr lang="tr-TR" dirty="0"/>
              <a:t>*Stres durumlarında kullandığı tepkileri etkililiği açısından</a:t>
            </a:r>
          </a:p>
          <a:p>
            <a:pPr marL="114300" indent="0">
              <a:buNone/>
            </a:pPr>
            <a:r>
              <a:rPr lang="tr-TR" dirty="0"/>
              <a:t>değerlendirir</a:t>
            </a:r>
          </a:p>
          <a:p>
            <a:pPr marL="114300" indent="0">
              <a:buNone/>
            </a:pPr>
            <a:r>
              <a:rPr lang="tr-TR" dirty="0" smtClean="0"/>
              <a:t>*</a:t>
            </a:r>
            <a:r>
              <a:rPr lang="tr-TR" dirty="0"/>
              <a:t>Stresle başa çıkmada uygun yöntemler kullanır.</a:t>
            </a:r>
          </a:p>
        </p:txBody>
      </p:sp>
    </p:spTree>
    <p:extLst>
      <p:ext uri="{BB962C8B-B14F-4D97-AF65-F5344CB8AC3E}">
        <p14:creationId xmlns:p14="http://schemas.microsoft.com/office/powerpoint/2010/main" val="18050603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12. Sınıflar için</a:t>
            </a:r>
            <a:endParaRPr lang="tr-TR" dirty="0"/>
          </a:p>
        </p:txBody>
      </p:sp>
      <p:sp>
        <p:nvSpPr>
          <p:cNvPr id="3" name="Metin Yer Tutucusu 2"/>
          <p:cNvSpPr>
            <a:spLocks noGrp="1"/>
          </p:cNvSpPr>
          <p:nvPr>
            <p:ph type="body" idx="1"/>
          </p:nvPr>
        </p:nvSpPr>
        <p:spPr/>
        <p:txBody>
          <a:bodyPr/>
          <a:lstStyle/>
          <a:p>
            <a:pPr marL="114300" indent="0">
              <a:buNone/>
            </a:pPr>
            <a:r>
              <a:rPr lang="tr-TR" dirty="0"/>
              <a:t>*Sınava ilişkin duygularını sınav performansına etkileri açısından</a:t>
            </a:r>
          </a:p>
          <a:p>
            <a:pPr marL="114300" indent="0">
              <a:buNone/>
            </a:pPr>
            <a:r>
              <a:rPr lang="tr-TR" dirty="0" smtClean="0"/>
              <a:t>Değerlendirir</a:t>
            </a:r>
          </a:p>
          <a:p>
            <a:pPr marL="114300" indent="0">
              <a:buNone/>
            </a:pPr>
            <a:r>
              <a:rPr lang="tr-TR" dirty="0"/>
              <a:t>*Sınav kaygısı ile başa çıkma yollarını kullanır.</a:t>
            </a:r>
          </a:p>
        </p:txBody>
      </p:sp>
    </p:spTree>
    <p:extLst>
      <p:ext uri="{BB962C8B-B14F-4D97-AF65-F5344CB8AC3E}">
        <p14:creationId xmlns:p14="http://schemas.microsoft.com/office/powerpoint/2010/main" val="5851980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11700" y="445024"/>
            <a:ext cx="8520600" cy="873821"/>
          </a:xfrm>
        </p:spPr>
        <p:txBody>
          <a:bodyPr/>
          <a:lstStyle/>
          <a:p>
            <a:r>
              <a:rPr lang="tr-TR" dirty="0"/>
              <a:t>ÖZEL EĞİTİM MESLEKİ EĞİTİM MERKEZLERİ (Okulu) SINIF REHBERLİK PROGRAMI (okul rehber öğretmeni için kazanımlar) </a:t>
            </a:r>
          </a:p>
        </p:txBody>
      </p:sp>
      <p:sp>
        <p:nvSpPr>
          <p:cNvPr id="3" name="Metin Yer Tutucusu 2"/>
          <p:cNvSpPr>
            <a:spLocks noGrp="1"/>
          </p:cNvSpPr>
          <p:nvPr>
            <p:ph type="body" idx="1"/>
          </p:nvPr>
        </p:nvSpPr>
        <p:spPr>
          <a:xfrm>
            <a:off x="311700" y="1828799"/>
            <a:ext cx="8520600" cy="2740075"/>
          </a:xfrm>
        </p:spPr>
        <p:txBody>
          <a:bodyPr/>
          <a:lstStyle/>
          <a:p>
            <a:r>
              <a:rPr lang="tr-TR" dirty="0"/>
              <a:t>Alay edilmeyle </a:t>
            </a:r>
            <a:r>
              <a:rPr lang="tr-TR" dirty="0" smtClean="0"/>
              <a:t>başa çıkar.</a:t>
            </a:r>
          </a:p>
          <a:p>
            <a:r>
              <a:rPr lang="tr-TR" dirty="0"/>
              <a:t>Arkadaşları tarafından dışlandığında uygun olan davranışı gösterir</a:t>
            </a:r>
            <a:r>
              <a:rPr lang="tr-TR" dirty="0" smtClean="0"/>
              <a:t>.</a:t>
            </a:r>
          </a:p>
          <a:p>
            <a:r>
              <a:rPr lang="tr-TR" dirty="0"/>
              <a:t>Öfke ile başa çıkma yollarını kullanır</a:t>
            </a:r>
            <a:r>
              <a:rPr lang="tr-TR" dirty="0" smtClean="0"/>
              <a:t>.</a:t>
            </a:r>
          </a:p>
          <a:p>
            <a:r>
              <a:rPr lang="tr-TR" dirty="0"/>
              <a:t>Zorbalıkla başa çıkma yollarını bilir. </a:t>
            </a:r>
            <a:endParaRPr lang="tr-TR" dirty="0" smtClean="0"/>
          </a:p>
          <a:p>
            <a:r>
              <a:rPr lang="tr-TR" dirty="0"/>
              <a:t>Kişisel sınırların farkında olur</a:t>
            </a:r>
            <a:r>
              <a:rPr lang="tr-TR" dirty="0" smtClean="0"/>
              <a:t>.</a:t>
            </a:r>
          </a:p>
          <a:p>
            <a:r>
              <a:rPr lang="tr-TR" dirty="0"/>
              <a:t>Kendini </a:t>
            </a:r>
            <a:r>
              <a:rPr lang="tr-TR" dirty="0" smtClean="0"/>
              <a:t>koruma becerisi </a:t>
            </a:r>
            <a:r>
              <a:rPr lang="tr-TR" dirty="0"/>
              <a:t>kazanır.</a:t>
            </a:r>
            <a:endParaRPr lang="tr-TR" dirty="0" smtClean="0"/>
          </a:p>
          <a:p>
            <a:endParaRPr lang="tr-TR" dirty="0"/>
          </a:p>
        </p:txBody>
      </p:sp>
    </p:spTree>
    <p:extLst>
      <p:ext uri="{BB962C8B-B14F-4D97-AF65-F5344CB8AC3E}">
        <p14:creationId xmlns:p14="http://schemas.microsoft.com/office/powerpoint/2010/main" val="25279685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63"/>
          <p:cNvSpPr txBox="1">
            <a:spLocks noGrp="1"/>
          </p:cNvSpPr>
          <p:nvPr>
            <p:ph type="title"/>
          </p:nvPr>
        </p:nvSpPr>
        <p:spPr>
          <a:xfrm>
            <a:off x="311700" y="80575"/>
            <a:ext cx="8520600" cy="146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BAŞKA BİR OKULDA GÖREVLENDİRİLEN REHBERLİK ÖĞRETMENLERİNİN SİSTEMİ KULLANMASI İLE İLGİLİ HUSUSLAR</a:t>
            </a:r>
            <a:endParaRPr/>
          </a:p>
        </p:txBody>
      </p:sp>
      <p:sp>
        <p:nvSpPr>
          <p:cNvPr id="355" name="Google Shape;355;p63"/>
          <p:cNvSpPr txBox="1">
            <a:spLocks noGrp="1"/>
          </p:cNvSpPr>
          <p:nvPr>
            <p:ph type="body" idx="1"/>
          </p:nvPr>
        </p:nvSpPr>
        <p:spPr>
          <a:xfrm>
            <a:off x="311700" y="1544575"/>
            <a:ext cx="8520600" cy="3024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a:t>Kadrosunun bulunduğu bir okul haricinde bir okula tam zamanlı olarak görevlendirilen rehberlik öğretmenleri çalışmalarını e-rehberlik modülü üzerinden sürdüreceklerdir. Bu durumda olan rehberlik öğretmenlerinin sistemi kullanabilmeleri için görevlendirme kayıtlarının MEBBİS’ e işlenmiş olması gerekmektedir. Kadrosunun bulunduğu okul ile birlikte haftanın belli günlerinde başka bir okula görevlendirilmiş olan rehberlik öğretmenleri yalnızca kadrolarının bulunduğu okuldaki çalışmaları için e-Rehberlik Modülünü kullanabilecektir. </a:t>
            </a:r>
            <a:endParaRPr/>
          </a:p>
        </p:txBody>
      </p:sp>
    </p:spTree>
    <p:extLst>
      <p:ext uri="{BB962C8B-B14F-4D97-AF65-F5344CB8AC3E}">
        <p14:creationId xmlns:p14="http://schemas.microsoft.com/office/powerpoint/2010/main" val="1274761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REHBERLİK PROGRAMI HAZIRLAMA </a:t>
            </a:r>
            <a:endParaRPr/>
          </a:p>
        </p:txBody>
      </p:sp>
      <p:sp>
        <p:nvSpPr>
          <p:cNvPr id="85" name="Google Shape;85;p18"/>
          <p:cNvSpPr txBox="1">
            <a:spLocks noGrp="1"/>
          </p:cNvSpPr>
          <p:nvPr>
            <p:ph type="body" idx="1"/>
          </p:nvPr>
        </p:nvSpPr>
        <p:spPr>
          <a:xfrm>
            <a:off x="231100" y="121962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 REHBERLİK PROGRAMI HAZIRLAMA ESASLARI NELERDİR? </a:t>
            </a:r>
            <a:endParaRPr/>
          </a:p>
          <a:p>
            <a:pPr marL="0" lvl="0" indent="0" algn="l" rtl="0">
              <a:spcBef>
                <a:spcPts val="1600"/>
              </a:spcBef>
              <a:spcAft>
                <a:spcPts val="0"/>
              </a:spcAft>
              <a:buNone/>
            </a:pPr>
            <a:r>
              <a:rPr lang="tr"/>
              <a:t>MEB’e bağlı tüm resmi okul/kurumlarda öğrenci rehberlik ihtiyaç analizlerinden, paydaş öneri/görüşlerinden ve önceki eğitim-öğretim yılına ait çalışma verilerinden yararlanılarak yıllık rehberlik programı hazırlanır. Programda o yıl için belirlenen genel hedef, yerel hedef ve özel hedeflere yönelik çalışmalara yer vermek zorunludur. Tüm hedeflerin öğrenci, öğretmen ve veli gruplarından her biriyle çalışılması önerilir</a:t>
            </a:r>
            <a:endParaRPr/>
          </a:p>
          <a:p>
            <a:pPr marL="0" lvl="0" indent="0" algn="l" rtl="0">
              <a:spcBef>
                <a:spcPts val="1600"/>
              </a:spcBef>
              <a:spcAft>
                <a:spcPts val="0"/>
              </a:spcAft>
              <a:buNone/>
            </a:pPr>
            <a:r>
              <a:rPr lang="tr"/>
              <a:t>Genel hedef, yerel hedef ve özel hedefler Bakanlık tarafından yayınlanan hedef listesinden belirlenir. </a:t>
            </a:r>
            <a:endParaRPr/>
          </a:p>
          <a:p>
            <a:pPr marL="0" lvl="0" indent="0" algn="l"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tr"/>
              <a:t>REHBERLİK PROGRAMI HAZIRLAMA</a:t>
            </a:r>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Yıllık rehberlik programının, </a:t>
            </a:r>
            <a:endParaRPr/>
          </a:p>
          <a:p>
            <a:pPr marL="0" lvl="0" indent="0" algn="l" rtl="0">
              <a:spcBef>
                <a:spcPts val="1600"/>
              </a:spcBef>
              <a:spcAft>
                <a:spcPts val="0"/>
              </a:spcAft>
              <a:buNone/>
            </a:pPr>
            <a:r>
              <a:rPr lang="tr"/>
              <a:t>• Tüm öğrencileri kapsayıcı, </a:t>
            </a:r>
            <a:endParaRPr/>
          </a:p>
          <a:p>
            <a:pPr marL="0" lvl="0" indent="0" algn="l" rtl="0">
              <a:spcBef>
                <a:spcPts val="1600"/>
              </a:spcBef>
              <a:spcAft>
                <a:spcPts val="0"/>
              </a:spcAft>
              <a:buNone/>
            </a:pPr>
            <a:r>
              <a:rPr lang="tr"/>
              <a:t>• Esnek bir yapıda, </a:t>
            </a:r>
            <a:endParaRPr/>
          </a:p>
          <a:p>
            <a:pPr marL="0" lvl="0" indent="0" algn="l" rtl="0">
              <a:spcBef>
                <a:spcPts val="1600"/>
              </a:spcBef>
              <a:spcAft>
                <a:spcPts val="0"/>
              </a:spcAft>
              <a:buNone/>
            </a:pPr>
            <a:r>
              <a:rPr lang="tr"/>
              <a:t>• Öğrencilerin gelişim dönemine özgü, gelişim ihtiyaçlarını karşılamayı hedefleyen, • Eğitim kurumundaki tüm personelin katılımıyla gerçekleşen, </a:t>
            </a:r>
            <a:endParaRPr/>
          </a:p>
          <a:p>
            <a:pPr marL="0" lvl="0" indent="0" algn="l" rtl="0">
              <a:spcBef>
                <a:spcPts val="1600"/>
              </a:spcBef>
              <a:spcAft>
                <a:spcPts val="1600"/>
              </a:spcAft>
              <a:buNone/>
            </a:pPr>
            <a:r>
              <a:rPr lang="tr"/>
              <a:t>• Okul ve çevresinin özelliklerine göre şekillenen bir yapıda hazırlanması gerekmektedir.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tr"/>
              <a:t>REHBERLİK PROGRAMI HAZIRLAMA</a:t>
            </a:r>
            <a:endParaRPr/>
          </a:p>
        </p:txBody>
      </p:sp>
      <p:sp>
        <p:nvSpPr>
          <p:cNvPr id="97" name="Google Shape;97;p20"/>
          <p:cNvSpPr txBox="1">
            <a:spLocks noGrp="1"/>
          </p:cNvSpPr>
          <p:nvPr>
            <p:ph type="body" idx="1"/>
          </p:nvPr>
        </p:nvSpPr>
        <p:spPr>
          <a:xfrm>
            <a:off x="311700" y="1152475"/>
            <a:ext cx="8520600" cy="389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Yıllık rehberlik programı, verilen hizmetlerin temelinde yer alır, hizmetlerin etkililiğini artırır ve kanıta dayalı hizmet sunmayı sağlar. Bu nedenle hazırlanan yıllık rehberlik programının gerçekçi ve uygulanabilir olması gerekmektedir. Zorunlu durumlar haricinde programa uyulması esastır. Bu nedenle ay içinde çok fazla çalışma planlamak yerine, uygulanabilir bir program hazırlamak gerekmektedir.  </a:t>
            </a:r>
            <a:endParaRPr/>
          </a:p>
          <a:p>
            <a:pPr marL="0" lvl="0" indent="0" algn="l" rtl="0">
              <a:spcBef>
                <a:spcPts val="1600"/>
              </a:spcBef>
              <a:spcAft>
                <a:spcPts val="0"/>
              </a:spcAft>
              <a:buNone/>
            </a:pPr>
            <a:r>
              <a:rPr lang="tr"/>
              <a:t>Birden fazla rehberlik öğretmeni olan eğitim kurumlarında yıllık rehberlik programı rehberlik öğretmenleri tarafından ortak hazırlanır. </a:t>
            </a:r>
            <a:endParaRPr/>
          </a:p>
          <a:p>
            <a:pPr marL="0" lvl="0" indent="0" algn="l" rtl="0">
              <a:spcBef>
                <a:spcPts val="1600"/>
              </a:spcBef>
              <a:spcAft>
                <a:spcPts val="1600"/>
              </a:spcAft>
              <a:buNone/>
            </a:pPr>
            <a:r>
              <a:rPr lang="tr"/>
              <a:t> Birden fazla rehberlik öğretmeni olan eğitim kurumlarında haftalık program her bir rehberlik öğretmeni tarafından kendi sorumlulukları çerçevesinde ayrı ayrı hazırlanır.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195775"/>
            <a:ext cx="8520600" cy="60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tr"/>
              <a:t>REHBERLİK PROGRAMI HAZIRLAMA</a:t>
            </a:r>
            <a:endParaRPr/>
          </a:p>
        </p:txBody>
      </p:sp>
      <p:sp>
        <p:nvSpPr>
          <p:cNvPr id="103" name="Google Shape;103;p21"/>
          <p:cNvSpPr txBox="1">
            <a:spLocks noGrp="1"/>
          </p:cNvSpPr>
          <p:nvPr>
            <p:ph type="body" idx="1"/>
          </p:nvPr>
        </p:nvSpPr>
        <p:spPr>
          <a:xfrm>
            <a:off x="311700" y="638950"/>
            <a:ext cx="8520600" cy="450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Yıllık rehberlik programı hazırlarken Rehberlik Hizmetleri Sunum Sistemi “Grup Çalışmaları” bölümünden yararlanılır. </a:t>
            </a:r>
            <a:endParaRPr/>
          </a:p>
          <a:p>
            <a:pPr marL="0" lvl="0" indent="0" algn="l" rtl="0">
              <a:spcBef>
                <a:spcPts val="1600"/>
              </a:spcBef>
              <a:spcAft>
                <a:spcPts val="0"/>
              </a:spcAft>
              <a:buNone/>
            </a:pPr>
            <a:r>
              <a:rPr lang="tr"/>
              <a:t>Yıllık rehberlik programında bireysel çalışmalara yer verilmez. Bireysel çalışmalar, haftalık program hazırlarken randevu verme özelliği ile programa yerleştirilir.  </a:t>
            </a:r>
            <a:endParaRPr/>
          </a:p>
          <a:p>
            <a:pPr marL="0" lvl="0" indent="0" algn="l" rtl="0">
              <a:spcBef>
                <a:spcPts val="1600"/>
              </a:spcBef>
              <a:spcAft>
                <a:spcPts val="0"/>
              </a:spcAft>
              <a:buNone/>
            </a:pPr>
            <a:r>
              <a:rPr lang="tr"/>
              <a:t>Okul Psikososyal Koruma, Önleme ve Krize Müdahale Ekibi için ayrı bir plan hazırlanmaz. Bu ekibin çalışmalarına yıllık rehberlik programında yer verilir.  </a:t>
            </a:r>
            <a:endParaRPr/>
          </a:p>
          <a:p>
            <a:pPr marL="0" lvl="0" indent="0" algn="l" rtl="0">
              <a:spcBef>
                <a:spcPts val="1600"/>
              </a:spcBef>
              <a:spcAft>
                <a:spcPts val="0"/>
              </a:spcAft>
              <a:buNone/>
            </a:pPr>
            <a:r>
              <a:rPr lang="tr"/>
              <a:t>RAM personelinin okullarda yaptığı çalışmalara ait verilerin girişi hizmeti sunan RAM personeli tarafından yapılır. Aynı veriler okul rehberlik öğretmeni tarafından tekrar girilmez.  </a:t>
            </a:r>
            <a:endParaRPr/>
          </a:p>
          <a:p>
            <a:pPr marL="0" lvl="0" indent="0" algn="l" rtl="0">
              <a:spcBef>
                <a:spcPts val="1600"/>
              </a:spcBef>
              <a:spcAft>
                <a:spcPts val="1600"/>
              </a:spcAft>
              <a:buNone/>
            </a:pPr>
            <a:r>
              <a:rPr lang="tr"/>
              <a:t>Psikososyal Koruma, Önleme ve Krize Müdahale Ekibi tarafında yapılan çalışmalar için veri girişi rehberlik öğretmeni olan okullarda rehberlik öğretmeni tarafından, rehberlik öğretmeni olmayan okullarda RAM personeli tarafından yapılır. </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4785</Words>
  <Application>Microsoft Office PowerPoint</Application>
  <PresentationFormat>Ekran Gösterisi (16:9)</PresentationFormat>
  <Paragraphs>213</Paragraphs>
  <Slides>59</Slides>
  <Notes>51</Notes>
  <HiddenSlides>0</HiddenSlides>
  <MMClips>0</MMClips>
  <ScaleCrop>false</ScaleCrop>
  <HeadingPairs>
    <vt:vector size="4" baseType="variant">
      <vt:variant>
        <vt:lpstr>Tema</vt:lpstr>
      </vt:variant>
      <vt:variant>
        <vt:i4>1</vt:i4>
      </vt:variant>
      <vt:variant>
        <vt:lpstr>Slayt Başlıkları</vt:lpstr>
      </vt:variant>
      <vt:variant>
        <vt:i4>59</vt:i4>
      </vt:variant>
    </vt:vector>
  </HeadingPairs>
  <TitlesOfParts>
    <vt:vector size="60" baseType="lpstr">
      <vt:lpstr>Simple Light</vt:lpstr>
      <vt:lpstr>E REHBERLİK</vt:lpstr>
      <vt:lpstr>e-REHBERLİK MODÜLÜNÜN OLUŞTURULMA AMACI NEDİR? </vt:lpstr>
      <vt:lpstr>PowerPoint Sunusu</vt:lpstr>
      <vt:lpstr> e-REHBERLİK MODÜLÜ KİMLER TARAFINDAN, NE AMAÇLA KULLANILIR?</vt:lpstr>
      <vt:lpstr>1.4. e-REHBERLİK MODÜLÜNE NASIL GİRİLİR?</vt:lpstr>
      <vt:lpstr>REHBERLİK PROGRAMI HAZIRLAMA </vt:lpstr>
      <vt:lpstr>REHBERLİK PROGRAMI HAZIRLAMA</vt:lpstr>
      <vt:lpstr>REHBERLİK PROGRAMI HAZIRLAMA</vt:lpstr>
      <vt:lpstr>REHBERLİK PROGRAMI HAZIRLAMA</vt:lpstr>
      <vt:lpstr>REHBERLİK PROGRAMI HAZIRLAMA EKRANI</vt:lpstr>
      <vt:lpstr> Yıllık Rehberlik Programı Güncelleme</vt:lpstr>
      <vt:lpstr>PowerPoint Sunusu</vt:lpstr>
      <vt:lpstr>Haftalık Program Hazırlama</vt:lpstr>
      <vt:lpstr>Haftalık Program Hazırlama</vt:lpstr>
      <vt:lpstr>Haftalık program iki aşamada hazırlanmaktadır:</vt:lpstr>
      <vt:lpstr> Haftalık Program Kapalı Saat Girişi Ekranı</vt:lpstr>
      <vt:lpstr>Haftalık Program Kapalı Saat Girişi Ekranı </vt:lpstr>
      <vt:lpstr>Kapalı Saat Ekleme</vt:lpstr>
      <vt:lpstr>Haftalık Program Girişi</vt:lpstr>
      <vt:lpstr>Kapalı Saat Girişlerini Aktar</vt:lpstr>
      <vt:lpstr>Yıllık Programda Girilen Çalışmalar: </vt:lpstr>
      <vt:lpstr>Çalışma Ekleme:</vt:lpstr>
      <vt:lpstr>PowerPoint Sunusu</vt:lpstr>
      <vt:lpstr>Öğretmene, Öğrenciye veya Veliye Randevu Ver:</vt:lpstr>
      <vt:lpstr>PowerPoint Sunusu</vt:lpstr>
      <vt:lpstr>Haftalık Program Güncelleme</vt:lpstr>
      <vt:lpstr>Çalışma Güncelleme/Silme:</vt:lpstr>
      <vt:lpstr>Haftalık Programda Yer Alan Çalışmanın Yapılamaması Durumunda Ne Yapmalı?</vt:lpstr>
      <vt:lpstr>REHBERLİK HİZMETLERİ VERİ GİRİŞİ EKRANI</vt:lpstr>
      <vt:lpstr>PowerPoint Sunusu</vt:lpstr>
      <vt:lpstr>.GRUP VERİ GİRİŞ EKRANI</vt:lpstr>
      <vt:lpstr>Ekranda Yer Alan Bölümler:</vt:lpstr>
      <vt:lpstr>PowerPoint Sunusu</vt:lpstr>
      <vt:lpstr>Faaliyet Katılımcı Sayıları:</vt:lpstr>
      <vt:lpstr>PowerPoint Sunusu</vt:lpstr>
      <vt:lpstr> BİREYSEL VERİ GİRİŞ EKRANI</vt:lpstr>
      <vt:lpstr>Öğrenci İle Yapılan Bireysel Çalışmalarda Veri Girişi: </vt:lpstr>
      <vt:lpstr>Veli ya da Öğretmen ile Yapılan Bireysel Çalışmalarda Veri Girişi:</vt:lpstr>
      <vt:lpstr>İyileştirici Hizmetler Alanındaki Psikososyal Müdahale Çalışmalarda Veri Girişi: </vt:lpstr>
      <vt:lpstr>İyileştirici Hizmetler Alanındaki Sevk (Yönlendirme) Çalışmaları  </vt:lpstr>
      <vt:lpstr>.Bireysel Görüşme Ekranı:</vt:lpstr>
      <vt:lpstr>Bireysel Görüşme Ekranı: </vt:lpstr>
      <vt:lpstr>Disiplin/Öğrenci Davranışları Değerlendirme Görüşmeleri:</vt:lpstr>
      <vt:lpstr>PowerPoint Sunusu</vt:lpstr>
      <vt:lpstr>Küçük Grup Görüşmesi Ekranı:</vt:lpstr>
      <vt:lpstr>Küçük Grup Görüşmesi Ekranı: </vt:lpstr>
      <vt:lpstr>Disiplin/Öğrenci Davranışı Değerlendirme Kurulu Görüşmeleri: </vt:lpstr>
      <vt:lpstr>PowerPoint Sunusu</vt:lpstr>
      <vt:lpstr> e-REHBERLİK MODÜLÜNÜN KULLANILMAYACAĞI DURUMLAR</vt:lpstr>
      <vt:lpstr> SINIF REHBERLİK PROGRAMI HAZIRLAMA</vt:lpstr>
      <vt:lpstr>OKUL ÖNCESİ EĞİTİM REHBERLİK PROGRAMI (okul rehber öğretmeni için kazanımlar) </vt:lpstr>
      <vt:lpstr>ilkokul(okul rehber öğretmeni için kazanımlar) </vt:lpstr>
      <vt:lpstr>Ortaokul(okul rehber öğretmeni için kazanımlar) </vt:lpstr>
      <vt:lpstr>Lise(okul rehber öğretmeni için kazanımlar) </vt:lpstr>
      <vt:lpstr>Lise 10. sınıflar;</vt:lpstr>
      <vt:lpstr>Lise 11. sınıflar; </vt:lpstr>
      <vt:lpstr>12. Sınıflar için</vt:lpstr>
      <vt:lpstr>ÖZEL EĞİTİM MESLEKİ EĞİTİM MERKEZLERİ (Okulu) SINIF REHBERLİK PROGRAMI (okul rehber öğretmeni için kazanımlar) </vt:lpstr>
      <vt:lpstr>BAŞKA BİR OKULDA GÖREVLENDİRİLEN REHBERLİK ÖĞRETMENLERİNİN SİSTEMİ KULLANMASI İLE İLGİLİ HUSUSLAR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REHBERLİK</dc:title>
  <cp:lastModifiedBy>LENOVO</cp:lastModifiedBy>
  <cp:revision>5</cp:revision>
  <dcterms:modified xsi:type="dcterms:W3CDTF">2019-09-12T14:15:48Z</dcterms:modified>
</cp:coreProperties>
</file>